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2" r:id="rId2"/>
    <p:sldId id="256" r:id="rId3"/>
    <p:sldId id="257" r:id="rId4"/>
    <p:sldId id="258" r:id="rId5"/>
    <p:sldId id="259" r:id="rId6"/>
    <p:sldId id="288" r:id="rId7"/>
    <p:sldId id="289" r:id="rId8"/>
    <p:sldId id="290" r:id="rId9"/>
    <p:sldId id="291" r:id="rId10"/>
    <p:sldId id="292" r:id="rId11"/>
    <p:sldId id="293" r:id="rId12"/>
    <p:sldId id="260" r:id="rId13"/>
    <p:sldId id="263" r:id="rId14"/>
    <p:sldId id="261" r:id="rId15"/>
    <p:sldId id="274" r:id="rId16"/>
    <p:sldId id="265" r:id="rId17"/>
    <p:sldId id="273" r:id="rId18"/>
    <p:sldId id="276" r:id="rId19"/>
    <p:sldId id="264" r:id="rId20"/>
    <p:sldId id="267" r:id="rId21"/>
    <p:sldId id="281" r:id="rId22"/>
    <p:sldId id="278" r:id="rId23"/>
    <p:sldId id="284" r:id="rId24"/>
    <p:sldId id="279" r:id="rId25"/>
    <p:sldId id="283" r:id="rId26"/>
    <p:sldId id="280" r:id="rId27"/>
    <p:sldId id="266" r:id="rId28"/>
    <p:sldId id="268" r:id="rId29"/>
    <p:sldId id="269" r:id="rId30"/>
    <p:sldId id="271" r:id="rId31"/>
    <p:sldId id="270" r:id="rId32"/>
    <p:sldId id="287" r:id="rId33"/>
    <p:sldId id="272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5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05C-3D7C-4261-8251-EDE37FD7F055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048-D81F-41CA-A348-48CCDFD4C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05C-3D7C-4261-8251-EDE37FD7F055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048-D81F-41CA-A348-48CCDFD4C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05C-3D7C-4261-8251-EDE37FD7F055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048-D81F-41CA-A348-48CCDFD4CF5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9BF5D-85A7-4819-A9A2-43C0BDB7EE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284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05C-3D7C-4261-8251-EDE37FD7F055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048-D81F-41CA-A348-48CCDFD4CF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05C-3D7C-4261-8251-EDE37FD7F055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048-D81F-41CA-A348-48CCDFD4C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05C-3D7C-4261-8251-EDE37FD7F055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048-D81F-41CA-A348-48CCDFD4CF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05C-3D7C-4261-8251-EDE37FD7F055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048-D81F-41CA-A348-48CCDFD4C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05C-3D7C-4261-8251-EDE37FD7F055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048-D81F-41CA-A348-48CCDFD4C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05C-3D7C-4261-8251-EDE37FD7F055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048-D81F-41CA-A348-48CCDFD4C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05C-3D7C-4261-8251-EDE37FD7F055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048-D81F-41CA-A348-48CCDFD4CF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05C-3D7C-4261-8251-EDE37FD7F055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048-D81F-41CA-A348-48CCDFD4CF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AAFA05C-3D7C-4261-8251-EDE37FD7F055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0A26048-D81F-41CA-A348-48CCDFD4CF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11.gif"/><Relationship Id="rId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12.gif"/><Relationship Id="rId4" Type="http://schemas.openxmlformats.org/officeDocument/2006/relationships/image" Target="../media/image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/>
          <p:cNvSpPr/>
          <p:nvPr/>
        </p:nvSpPr>
        <p:spPr>
          <a:xfrm>
            <a:off x="881311" y="520571"/>
            <a:ext cx="7848872" cy="11695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7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Здравствуйте</a:t>
            </a:r>
            <a:r>
              <a:rPr lang="ru-RU" sz="7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!!!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691508" y="1916832"/>
            <a:ext cx="8038675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Добро пожаловать </a:t>
            </a:r>
          </a:p>
          <a:p>
            <a:pPr algn="ctr">
              <a:defRPr/>
            </a:pPr>
            <a:r>
              <a:rPr lang="ru-RU" sz="54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 наш</a:t>
            </a:r>
          </a:p>
        </p:txBody>
      </p:sp>
      <p:pic>
        <p:nvPicPr>
          <p:cNvPr id="2052" name="Рисунок 6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063" y="3881438"/>
            <a:ext cx="4927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Рисунок 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3549650"/>
            <a:ext cx="3135313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830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418" y="-171400"/>
            <a:ext cx="7772400" cy="1470025"/>
          </a:xfrm>
        </p:spPr>
        <p:txBody>
          <a:bodyPr/>
          <a:lstStyle/>
          <a:p>
            <a:r>
              <a:rPr lang="ru-RU" dirty="0" smtClean="0">
                <a:ln w="3175">
                  <a:solidFill>
                    <a:schemeClr val="tx1"/>
                  </a:solidFill>
                </a:ln>
              </a:rPr>
              <a:t>Разгадайте кроссворд</a:t>
            </a:r>
            <a:endParaRPr lang="ru-RU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61048"/>
            <a:ext cx="8928992" cy="2472680"/>
          </a:xfrm>
        </p:spPr>
        <p:txBody>
          <a:bodyPr>
            <a:normAutofit fontScale="25000" lnSpcReduction="20000"/>
          </a:bodyPr>
          <a:lstStyle/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внешнего вида документа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называется положение листа бумаги в документе </a:t>
            </a:r>
            <a:r>
              <a:rPr lang="en-US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?(книжная или альбомная)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словами.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от краев страницы до границы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Упорядоченная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Текстовый редактор или текстовый… 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строками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grpSp>
        <p:nvGrpSpPr>
          <p:cNvPr id="96" name="Группа 95"/>
          <p:cNvGrpSpPr/>
          <p:nvPr/>
        </p:nvGrpSpPr>
        <p:grpSpPr>
          <a:xfrm>
            <a:off x="1077963" y="1620553"/>
            <a:ext cx="4030662" cy="360363"/>
            <a:chOff x="1431130" y="1639189"/>
            <a:chExt cx="4030662" cy="360363"/>
          </a:xfrm>
        </p:grpSpPr>
        <p:sp>
          <p:nvSpPr>
            <p:cNvPr id="42" name="Rectangle 19"/>
            <p:cNvSpPr>
              <a:spLocks noChangeArrowheads="1"/>
            </p:cNvSpPr>
            <p:nvPr/>
          </p:nvSpPr>
          <p:spPr bwMode="auto">
            <a:xfrm>
              <a:off x="1862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о</a:t>
              </a:r>
              <a:endParaRPr lang="ru-RU" altLang="ru-RU" sz="1800" dirty="0"/>
            </a:p>
          </p:txBody>
        </p:sp>
        <p:sp>
          <p:nvSpPr>
            <p:cNvPr id="43" name="Rectangle 20"/>
            <p:cNvSpPr>
              <a:spLocks noChangeArrowheads="1"/>
            </p:cNvSpPr>
            <p:nvPr/>
          </p:nvSpPr>
          <p:spPr bwMode="auto">
            <a:xfrm>
              <a:off x="222170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р</a:t>
              </a:r>
              <a:endParaRPr lang="ru-RU" altLang="ru-RU" sz="1800" dirty="0"/>
            </a:p>
          </p:txBody>
        </p:sp>
        <p:sp>
          <p:nvSpPr>
            <p:cNvPr id="44" name="Rectangle 21"/>
            <p:cNvSpPr>
              <a:spLocks noChangeArrowheads="1"/>
            </p:cNvSpPr>
            <p:nvPr/>
          </p:nvSpPr>
          <p:spPr bwMode="auto">
            <a:xfrm>
              <a:off x="258206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и</a:t>
              </a:r>
              <a:endParaRPr lang="ru-RU" altLang="ru-RU" sz="1800" dirty="0"/>
            </a:p>
          </p:txBody>
        </p:sp>
        <p:sp>
          <p:nvSpPr>
            <p:cNvPr id="45" name="Rectangle 22"/>
            <p:cNvSpPr>
              <a:spLocks noChangeArrowheads="1"/>
            </p:cNvSpPr>
            <p:nvPr/>
          </p:nvSpPr>
          <p:spPr bwMode="auto">
            <a:xfrm>
              <a:off x="29424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е</a:t>
              </a:r>
              <a:endParaRPr lang="ru-RU" altLang="ru-RU" sz="1800" dirty="0"/>
            </a:p>
          </p:txBody>
        </p:sp>
        <p:sp>
          <p:nvSpPr>
            <p:cNvPr id="46" name="Rectangle 23"/>
            <p:cNvSpPr>
              <a:spLocks noChangeArrowheads="1"/>
            </p:cNvSpPr>
            <p:nvPr/>
          </p:nvSpPr>
          <p:spPr bwMode="auto">
            <a:xfrm>
              <a:off x="33027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н</a:t>
              </a:r>
              <a:endParaRPr lang="ru-RU" altLang="ru-RU" sz="1800" dirty="0"/>
            </a:p>
          </p:txBody>
        </p:sp>
        <p:sp>
          <p:nvSpPr>
            <p:cNvPr id="47" name="Rectangle 24"/>
            <p:cNvSpPr>
              <a:spLocks noChangeArrowheads="1"/>
            </p:cNvSpPr>
            <p:nvPr/>
          </p:nvSpPr>
          <p:spPr bwMode="auto">
            <a:xfrm>
              <a:off x="366315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т</a:t>
              </a:r>
              <a:endParaRPr lang="ru-RU" altLang="ru-RU" sz="1800" dirty="0"/>
            </a:p>
          </p:txBody>
        </p:sp>
        <p:sp>
          <p:nvSpPr>
            <p:cNvPr id="48" name="Rectangle 25"/>
            <p:cNvSpPr>
              <a:spLocks noChangeArrowheads="1"/>
            </p:cNvSpPr>
            <p:nvPr/>
          </p:nvSpPr>
          <p:spPr bwMode="auto">
            <a:xfrm>
              <a:off x="4021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а</a:t>
              </a:r>
              <a:endParaRPr lang="ru-RU" altLang="ru-RU" sz="1800" dirty="0"/>
            </a:p>
          </p:txBody>
        </p:sp>
        <p:sp>
          <p:nvSpPr>
            <p:cNvPr id="49" name="Rectangle 26"/>
            <p:cNvSpPr>
              <a:spLocks noChangeArrowheads="1"/>
            </p:cNvSpPr>
            <p:nvPr/>
          </p:nvSpPr>
          <p:spPr bwMode="auto">
            <a:xfrm>
              <a:off x="43822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ц</a:t>
              </a:r>
              <a:endParaRPr lang="ru-RU" altLang="ru-RU" sz="1800" dirty="0"/>
            </a:p>
          </p:txBody>
        </p:sp>
        <p:sp>
          <p:nvSpPr>
            <p:cNvPr id="50" name="Rectangle 27"/>
            <p:cNvSpPr>
              <a:spLocks noChangeArrowheads="1"/>
            </p:cNvSpPr>
            <p:nvPr/>
          </p:nvSpPr>
          <p:spPr bwMode="auto">
            <a:xfrm>
              <a:off x="510301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я</a:t>
              </a:r>
              <a:endParaRPr lang="ru-RU" dirty="0"/>
            </a:p>
          </p:txBody>
        </p:sp>
        <p:sp>
          <p:nvSpPr>
            <p:cNvPr id="51" name="Rectangle 28"/>
            <p:cNvSpPr>
              <a:spLocks noChangeArrowheads="1"/>
            </p:cNvSpPr>
            <p:nvPr/>
          </p:nvSpPr>
          <p:spPr bwMode="auto">
            <a:xfrm>
              <a:off x="474424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/>
                <a:t>и</a:t>
              </a:r>
            </a:p>
          </p:txBody>
        </p:sp>
        <p:sp>
          <p:nvSpPr>
            <p:cNvPr id="36" name="Oval 68"/>
            <p:cNvSpPr>
              <a:spLocks noChangeArrowheads="1"/>
            </p:cNvSpPr>
            <p:nvPr/>
          </p:nvSpPr>
          <p:spPr bwMode="auto">
            <a:xfrm>
              <a:off x="1431130" y="1639189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 dirty="0"/>
                <a:t>2</a:t>
              </a:r>
            </a:p>
          </p:txBody>
        </p:sp>
      </p:grpSp>
      <p:sp>
        <p:nvSpPr>
          <p:cNvPr id="37" name="Oval 7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429542" y="1255320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1</a:t>
            </a:r>
          </a:p>
        </p:txBody>
      </p:sp>
      <p:sp>
        <p:nvSpPr>
          <p:cNvPr id="12" name="Rectangle 36"/>
          <p:cNvSpPr>
            <a:spLocks noChangeArrowheads="1"/>
          </p:cNvSpPr>
          <p:nvPr/>
        </p:nvSpPr>
        <p:spPr bwMode="auto">
          <a:xfrm>
            <a:off x="2955693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13" name="Rectangle 37"/>
          <p:cNvSpPr>
            <a:spLocks noChangeArrowheads="1"/>
          </p:cNvSpPr>
          <p:nvPr/>
        </p:nvSpPr>
        <p:spPr bwMode="auto">
          <a:xfrm>
            <a:off x="3316056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3676418" y="2352239"/>
            <a:ext cx="358775" cy="360362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/>
              <a:t>л</a:t>
            </a:r>
          </a:p>
        </p:txBody>
      </p:sp>
      <p:sp>
        <p:nvSpPr>
          <p:cNvPr id="15" name="Rectangle 39"/>
          <p:cNvSpPr>
            <a:spLocks noChangeArrowheads="1"/>
          </p:cNvSpPr>
          <p:nvPr/>
        </p:nvSpPr>
        <p:spPr bwMode="auto">
          <a:xfrm>
            <a:off x="4036781" y="2352239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38" name="Oval 72"/>
          <p:cNvSpPr>
            <a:spLocks noChangeArrowheads="1"/>
          </p:cNvSpPr>
          <p:nvPr/>
        </p:nvSpPr>
        <p:spPr bwMode="auto">
          <a:xfrm>
            <a:off x="2523893" y="2352239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4</a:t>
            </a:r>
          </a:p>
        </p:txBody>
      </p:sp>
      <p:sp>
        <p:nvSpPr>
          <p:cNvPr id="11" name="Rectangle 35"/>
          <p:cNvSpPr>
            <a:spLocks noChangeArrowheads="1"/>
          </p:cNvSpPr>
          <p:nvPr/>
        </p:nvSpPr>
        <p:spPr bwMode="auto">
          <a:xfrm>
            <a:off x="33043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16" name="Rectangle 40"/>
          <p:cNvSpPr>
            <a:spLocks noChangeArrowheads="1"/>
          </p:cNvSpPr>
          <p:nvPr/>
        </p:nvSpPr>
        <p:spPr bwMode="auto">
          <a:xfrm>
            <a:off x="2944017" y="2712601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19" name="Rectangle 44"/>
          <p:cNvSpPr>
            <a:spLocks noChangeArrowheads="1"/>
          </p:cNvSpPr>
          <p:nvPr/>
        </p:nvSpPr>
        <p:spPr bwMode="auto">
          <a:xfrm>
            <a:off x="3663154" y="2712601"/>
            <a:ext cx="358775" cy="360363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20" name="Rectangle 45"/>
          <p:cNvSpPr>
            <a:spLocks noChangeArrowheads="1"/>
          </p:cNvSpPr>
          <p:nvPr/>
        </p:nvSpPr>
        <p:spPr bwMode="auto">
          <a:xfrm>
            <a:off x="4023517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22" name="Rectangle 47"/>
          <p:cNvSpPr>
            <a:spLocks noChangeArrowheads="1"/>
          </p:cNvSpPr>
          <p:nvPr/>
        </p:nvSpPr>
        <p:spPr bwMode="auto">
          <a:xfrm>
            <a:off x="4744242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23" name="Rectangle 48"/>
          <p:cNvSpPr>
            <a:spLocks noChangeArrowheads="1"/>
          </p:cNvSpPr>
          <p:nvPr/>
        </p:nvSpPr>
        <p:spPr bwMode="auto">
          <a:xfrm>
            <a:off x="43838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39" name="Oval 73"/>
          <p:cNvSpPr>
            <a:spLocks noChangeArrowheads="1"/>
          </p:cNvSpPr>
          <p:nvPr/>
        </p:nvSpPr>
        <p:spPr bwMode="auto">
          <a:xfrm>
            <a:off x="2512217" y="2712601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5</a:t>
            </a: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18645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ф</a:t>
            </a:r>
            <a:endParaRPr lang="ru-RU" altLang="ru-RU" sz="1800" dirty="0"/>
          </a:p>
        </p:txBody>
      </p:sp>
      <p:sp>
        <p:nvSpPr>
          <p:cNvPr id="53" name="Rectangle 6"/>
          <p:cNvSpPr>
            <a:spLocks noChangeArrowheads="1"/>
          </p:cNvSpPr>
          <p:nvPr/>
        </p:nvSpPr>
        <p:spPr bwMode="auto">
          <a:xfrm>
            <a:off x="2223292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о</a:t>
            </a:r>
            <a:endParaRPr lang="ru-RU" altLang="ru-RU" sz="1800" dirty="0"/>
          </a:p>
        </p:txBody>
      </p:sp>
      <p:sp>
        <p:nvSpPr>
          <p:cNvPr id="54" name="Rectangle 7"/>
          <p:cNvSpPr>
            <a:spLocks noChangeArrowheads="1"/>
          </p:cNvSpPr>
          <p:nvPr/>
        </p:nvSpPr>
        <p:spPr bwMode="auto">
          <a:xfrm>
            <a:off x="2583655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55" name="Rectangle 8"/>
          <p:cNvSpPr>
            <a:spLocks noChangeArrowheads="1"/>
          </p:cNvSpPr>
          <p:nvPr/>
        </p:nvSpPr>
        <p:spPr bwMode="auto">
          <a:xfrm>
            <a:off x="29440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м</a:t>
            </a:r>
            <a:endParaRPr lang="ru-RU" altLang="ru-RU" sz="1800" dirty="0"/>
          </a:p>
        </p:txBody>
      </p:sp>
      <p:sp>
        <p:nvSpPr>
          <p:cNvPr id="56" name="Rectangle 9"/>
          <p:cNvSpPr>
            <a:spLocks noChangeArrowheads="1"/>
          </p:cNvSpPr>
          <p:nvPr/>
        </p:nvSpPr>
        <p:spPr bwMode="auto">
          <a:xfrm>
            <a:off x="33043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а</a:t>
            </a:r>
            <a:endParaRPr lang="ru-RU" altLang="ru-RU" sz="1800" dirty="0"/>
          </a:p>
        </p:txBody>
      </p:sp>
      <p:sp>
        <p:nvSpPr>
          <p:cNvPr id="57" name="Rectangle 10"/>
          <p:cNvSpPr>
            <a:spLocks noChangeArrowheads="1"/>
          </p:cNvSpPr>
          <p:nvPr/>
        </p:nvSpPr>
        <p:spPr bwMode="auto">
          <a:xfrm>
            <a:off x="3664742" y="1271152"/>
            <a:ext cx="358775" cy="360362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т</a:t>
            </a:r>
            <a:endParaRPr lang="ru-RU" altLang="ru-RU" sz="1800" dirty="0"/>
          </a:p>
        </p:txBody>
      </p:sp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4023517" y="1271152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>
                <a:ln w="3175">
                  <a:solidFill>
                    <a:schemeClr val="tx1"/>
                  </a:solidFill>
                </a:ln>
              </a:rPr>
              <a:t>и</a:t>
            </a:r>
            <a:endParaRPr lang="ru-RU" altLang="ru-RU" sz="1800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59" name="Rectangle 12"/>
          <p:cNvSpPr>
            <a:spLocks noChangeArrowheads="1"/>
          </p:cNvSpPr>
          <p:nvPr/>
        </p:nvSpPr>
        <p:spPr bwMode="auto">
          <a:xfrm>
            <a:off x="43838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4745830" y="127115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61" name="Rectangle 59"/>
          <p:cNvSpPr>
            <a:spLocks noChangeArrowheads="1"/>
          </p:cNvSpPr>
          <p:nvPr/>
        </p:nvSpPr>
        <p:spPr bwMode="auto">
          <a:xfrm>
            <a:off x="5103017" y="1274633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54665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63" name="Rectangle 59"/>
          <p:cNvSpPr>
            <a:spLocks noChangeArrowheads="1"/>
          </p:cNvSpPr>
          <p:nvPr/>
        </p:nvSpPr>
        <p:spPr bwMode="auto">
          <a:xfrm>
            <a:off x="5823742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64" name="Rectangle 59"/>
          <p:cNvSpPr>
            <a:spLocks noChangeArrowheads="1"/>
          </p:cNvSpPr>
          <p:nvPr/>
        </p:nvSpPr>
        <p:spPr bwMode="auto">
          <a:xfrm>
            <a:off x="6182517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65" name="Rectangle 59"/>
          <p:cNvSpPr>
            <a:spLocks noChangeArrowheads="1"/>
          </p:cNvSpPr>
          <p:nvPr/>
        </p:nvSpPr>
        <p:spPr bwMode="auto">
          <a:xfrm>
            <a:off x="65460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е</a:t>
            </a:r>
            <a:endParaRPr lang="ru-RU" dirty="0"/>
          </a:p>
        </p:txBody>
      </p:sp>
      <p:grpSp>
        <p:nvGrpSpPr>
          <p:cNvPr id="84" name="Группа 83"/>
          <p:cNvGrpSpPr/>
          <p:nvPr/>
        </p:nvGrpSpPr>
        <p:grpSpPr>
          <a:xfrm>
            <a:off x="2102335" y="1980915"/>
            <a:ext cx="2647515" cy="371324"/>
            <a:chOff x="3182579" y="1980915"/>
            <a:chExt cx="2647515" cy="371324"/>
          </a:xfrm>
        </p:grpSpPr>
        <p:sp>
          <p:nvSpPr>
            <p:cNvPr id="8" name="Rectangle 31"/>
            <p:cNvSpPr>
              <a:spLocks noChangeArrowheads="1"/>
            </p:cNvSpPr>
            <p:nvPr/>
          </p:nvSpPr>
          <p:spPr bwMode="auto">
            <a:xfrm>
              <a:off x="439023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о</a:t>
              </a:r>
              <a:endParaRPr lang="ru-RU" dirty="0"/>
            </a:p>
          </p:txBody>
        </p:sp>
        <p:sp>
          <p:nvSpPr>
            <p:cNvPr id="9" name="Rectangle 32"/>
            <p:cNvSpPr>
              <a:spLocks noChangeArrowheads="1"/>
            </p:cNvSpPr>
            <p:nvPr/>
          </p:nvSpPr>
          <p:spPr bwMode="auto">
            <a:xfrm>
              <a:off x="403145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р</a:t>
              </a:r>
              <a:endParaRPr lang="ru-RU" dirty="0"/>
            </a:p>
          </p:txBody>
        </p:sp>
        <p:sp>
          <p:nvSpPr>
            <p:cNvPr id="10" name="Rectangle 33"/>
            <p:cNvSpPr>
              <a:spLocks noChangeArrowheads="1"/>
            </p:cNvSpPr>
            <p:nvPr/>
          </p:nvSpPr>
          <p:spPr bwMode="auto">
            <a:xfrm>
              <a:off x="3671094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п</a:t>
              </a:r>
              <a:endParaRPr lang="ru-RU" dirty="0"/>
            </a:p>
          </p:txBody>
        </p:sp>
        <p:sp>
          <p:nvSpPr>
            <p:cNvPr id="67" name="Rectangle 31"/>
            <p:cNvSpPr>
              <a:spLocks noChangeArrowheads="1"/>
            </p:cNvSpPr>
            <p:nvPr/>
          </p:nvSpPr>
          <p:spPr bwMode="auto">
            <a:xfrm>
              <a:off x="474900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б</a:t>
              </a:r>
              <a:endParaRPr lang="ru-RU" dirty="0"/>
            </a:p>
          </p:txBody>
        </p:sp>
        <p:sp>
          <p:nvSpPr>
            <p:cNvPr id="68" name="Rectangle 31"/>
            <p:cNvSpPr>
              <a:spLocks noChangeArrowheads="1"/>
            </p:cNvSpPr>
            <p:nvPr/>
          </p:nvSpPr>
          <p:spPr bwMode="auto">
            <a:xfrm>
              <a:off x="510778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69" name="Rectangle 31"/>
            <p:cNvSpPr>
              <a:spLocks noChangeArrowheads="1"/>
            </p:cNvSpPr>
            <p:nvPr/>
          </p:nvSpPr>
          <p:spPr bwMode="auto">
            <a:xfrm>
              <a:off x="5471319" y="1980916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л</a:t>
              </a:r>
              <a:endParaRPr lang="ru-RU" dirty="0"/>
            </a:p>
          </p:txBody>
        </p:sp>
        <p:sp>
          <p:nvSpPr>
            <p:cNvPr id="74" name="Oval 68"/>
            <p:cNvSpPr>
              <a:spLocks noChangeArrowheads="1"/>
            </p:cNvSpPr>
            <p:nvPr/>
          </p:nvSpPr>
          <p:spPr bwMode="auto">
            <a:xfrm>
              <a:off x="3182579" y="1980915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b="1" dirty="0" smtClean="0"/>
                <a:t>3</a:t>
              </a:r>
              <a:endParaRPr lang="ru-RU" altLang="ru-RU" sz="1800" b="1" dirty="0"/>
            </a:p>
          </p:txBody>
        </p:sp>
      </p:grpSp>
      <p:grpSp>
        <p:nvGrpSpPr>
          <p:cNvPr id="80" name="Группа 79"/>
          <p:cNvGrpSpPr/>
          <p:nvPr/>
        </p:nvGrpSpPr>
        <p:grpSpPr>
          <a:xfrm>
            <a:off x="2155875" y="3072970"/>
            <a:ext cx="3665536" cy="360365"/>
            <a:chOff x="3239294" y="3071375"/>
            <a:chExt cx="3665536" cy="360365"/>
          </a:xfrm>
        </p:grpSpPr>
        <p:sp>
          <p:nvSpPr>
            <p:cNvPr id="6" name="Rectangle 13"/>
            <p:cNvSpPr>
              <a:spLocks noChangeArrowheads="1"/>
            </p:cNvSpPr>
            <p:nvPr/>
          </p:nvSpPr>
          <p:spPr bwMode="auto">
            <a:xfrm>
              <a:off x="5833269" y="3071376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Rectangle 41"/>
            <p:cNvSpPr>
              <a:spLocks noChangeArrowheads="1"/>
            </p:cNvSpPr>
            <p:nvPr/>
          </p:nvSpPr>
          <p:spPr bwMode="auto">
            <a:xfrm>
              <a:off x="36710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46"/>
            <p:cNvSpPr>
              <a:spLocks noChangeArrowheads="1"/>
            </p:cNvSpPr>
            <p:nvPr/>
          </p:nvSpPr>
          <p:spPr bwMode="auto">
            <a:xfrm>
              <a:off x="6187280" y="3071375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Rectangle 50"/>
            <p:cNvSpPr>
              <a:spLocks noChangeArrowheads="1"/>
            </p:cNvSpPr>
            <p:nvPr/>
          </p:nvSpPr>
          <p:spPr bwMode="auto">
            <a:xfrm>
              <a:off x="5107780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Rectangle 51"/>
            <p:cNvSpPr>
              <a:spLocks noChangeArrowheads="1"/>
            </p:cNvSpPr>
            <p:nvPr/>
          </p:nvSpPr>
          <p:spPr bwMode="auto">
            <a:xfrm>
              <a:off x="5474494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Rectangle 55"/>
            <p:cNvSpPr>
              <a:spLocks noChangeArrowheads="1"/>
            </p:cNvSpPr>
            <p:nvPr/>
          </p:nvSpPr>
          <p:spPr bwMode="auto">
            <a:xfrm>
              <a:off x="47505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Rectangle 56"/>
            <p:cNvSpPr>
              <a:spLocks noChangeArrowheads="1"/>
            </p:cNvSpPr>
            <p:nvPr/>
          </p:nvSpPr>
          <p:spPr bwMode="auto">
            <a:xfrm>
              <a:off x="4390231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Rectangle 57"/>
            <p:cNvSpPr>
              <a:spLocks noChangeArrowheads="1"/>
            </p:cNvSpPr>
            <p:nvPr/>
          </p:nvSpPr>
          <p:spPr bwMode="auto">
            <a:xfrm>
              <a:off x="4031456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Oval 74"/>
            <p:cNvSpPr>
              <a:spLocks noChangeArrowheads="1"/>
            </p:cNvSpPr>
            <p:nvPr/>
          </p:nvSpPr>
          <p:spPr bwMode="auto">
            <a:xfrm>
              <a:off x="3239294" y="3071377"/>
              <a:ext cx="433387" cy="360362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/>
                <a:t>6</a:t>
              </a:r>
            </a:p>
          </p:txBody>
        </p:sp>
        <p:sp>
          <p:nvSpPr>
            <p:cNvPr id="76" name="Rectangle 46"/>
            <p:cNvSpPr>
              <a:spLocks noChangeArrowheads="1"/>
            </p:cNvSpPr>
            <p:nvPr/>
          </p:nvSpPr>
          <p:spPr bwMode="auto">
            <a:xfrm>
              <a:off x="6546055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7" name="Rectangle 42"/>
          <p:cNvSpPr>
            <a:spLocks noChangeArrowheads="1"/>
          </p:cNvSpPr>
          <p:nvPr/>
        </p:nvSpPr>
        <p:spPr bwMode="auto">
          <a:xfrm>
            <a:off x="22248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8" name="Rectangle 60"/>
          <p:cNvSpPr>
            <a:spLocks noChangeArrowheads="1"/>
          </p:cNvSpPr>
          <p:nvPr/>
        </p:nvSpPr>
        <p:spPr bwMode="auto">
          <a:xfrm>
            <a:off x="33043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9" name="Rectangle 61"/>
          <p:cNvSpPr>
            <a:spLocks noChangeArrowheads="1"/>
          </p:cNvSpPr>
          <p:nvPr/>
        </p:nvSpPr>
        <p:spPr bwMode="auto">
          <a:xfrm>
            <a:off x="29440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0" name="Rectangle 62"/>
          <p:cNvSpPr>
            <a:spLocks noChangeArrowheads="1"/>
          </p:cNvSpPr>
          <p:nvPr/>
        </p:nvSpPr>
        <p:spPr bwMode="auto">
          <a:xfrm>
            <a:off x="2585242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1" name="Rectangle 63"/>
          <p:cNvSpPr>
            <a:spLocks noChangeArrowheads="1"/>
          </p:cNvSpPr>
          <p:nvPr/>
        </p:nvSpPr>
        <p:spPr bwMode="auto">
          <a:xfrm>
            <a:off x="1504155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2" name="Rectangle 64"/>
          <p:cNvSpPr>
            <a:spLocks noChangeArrowheads="1"/>
          </p:cNvSpPr>
          <p:nvPr/>
        </p:nvSpPr>
        <p:spPr bwMode="auto">
          <a:xfrm>
            <a:off x="18645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3" name="Oval 75"/>
          <p:cNvSpPr>
            <a:spLocks noChangeArrowheads="1"/>
          </p:cNvSpPr>
          <p:nvPr/>
        </p:nvSpPr>
        <p:spPr bwMode="auto">
          <a:xfrm>
            <a:off x="1072355" y="3453374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 dirty="0"/>
              <a:t>7</a:t>
            </a:r>
          </a:p>
        </p:txBody>
      </p:sp>
      <p:sp>
        <p:nvSpPr>
          <p:cNvPr id="94" name="Rectangle 60"/>
          <p:cNvSpPr>
            <a:spLocks noChangeArrowheads="1"/>
          </p:cNvSpPr>
          <p:nvPr/>
        </p:nvSpPr>
        <p:spPr bwMode="auto">
          <a:xfrm>
            <a:off x="3663155" y="3454970"/>
            <a:ext cx="358775" cy="360363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5" name="Rectangle 60"/>
          <p:cNvSpPr>
            <a:spLocks noChangeArrowheads="1"/>
          </p:cNvSpPr>
          <p:nvPr/>
        </p:nvSpPr>
        <p:spPr bwMode="auto">
          <a:xfrm>
            <a:off x="4067944" y="3429000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901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418" y="-171400"/>
            <a:ext cx="7772400" cy="1470025"/>
          </a:xfrm>
        </p:spPr>
        <p:txBody>
          <a:bodyPr/>
          <a:lstStyle/>
          <a:p>
            <a:r>
              <a:rPr lang="ru-RU" dirty="0" smtClean="0">
                <a:ln w="3175">
                  <a:solidFill>
                    <a:schemeClr val="tx1"/>
                  </a:solidFill>
                </a:ln>
              </a:rPr>
              <a:t>Разгадайте кроссворд</a:t>
            </a:r>
            <a:endParaRPr lang="ru-RU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3933056"/>
            <a:ext cx="8928992" cy="2472680"/>
          </a:xfrm>
        </p:spPr>
        <p:txBody>
          <a:bodyPr>
            <a:normAutofit fontScale="25000" lnSpcReduction="20000"/>
          </a:bodyPr>
          <a:lstStyle/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внешнего вида документа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называется положение листа бумаги в документе </a:t>
            </a:r>
            <a:r>
              <a:rPr lang="en-US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?(книжная или альбомная)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словами.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от краев страницы до границы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Упорядоченная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Текстовый редактор или текстовый… 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строками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grpSp>
        <p:nvGrpSpPr>
          <p:cNvPr id="96" name="Группа 95"/>
          <p:cNvGrpSpPr/>
          <p:nvPr/>
        </p:nvGrpSpPr>
        <p:grpSpPr>
          <a:xfrm>
            <a:off x="1077963" y="1620553"/>
            <a:ext cx="4030662" cy="360363"/>
            <a:chOff x="1431130" y="1639189"/>
            <a:chExt cx="4030662" cy="360363"/>
          </a:xfrm>
        </p:grpSpPr>
        <p:sp>
          <p:nvSpPr>
            <p:cNvPr id="42" name="Rectangle 19"/>
            <p:cNvSpPr>
              <a:spLocks noChangeArrowheads="1"/>
            </p:cNvSpPr>
            <p:nvPr/>
          </p:nvSpPr>
          <p:spPr bwMode="auto">
            <a:xfrm>
              <a:off x="1862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о</a:t>
              </a:r>
              <a:endParaRPr lang="ru-RU" altLang="ru-RU" sz="1800" dirty="0"/>
            </a:p>
          </p:txBody>
        </p:sp>
        <p:sp>
          <p:nvSpPr>
            <p:cNvPr id="43" name="Rectangle 20"/>
            <p:cNvSpPr>
              <a:spLocks noChangeArrowheads="1"/>
            </p:cNvSpPr>
            <p:nvPr/>
          </p:nvSpPr>
          <p:spPr bwMode="auto">
            <a:xfrm>
              <a:off x="222170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р</a:t>
              </a:r>
              <a:endParaRPr lang="ru-RU" altLang="ru-RU" sz="1800" dirty="0"/>
            </a:p>
          </p:txBody>
        </p:sp>
        <p:sp>
          <p:nvSpPr>
            <p:cNvPr id="44" name="Rectangle 21"/>
            <p:cNvSpPr>
              <a:spLocks noChangeArrowheads="1"/>
            </p:cNvSpPr>
            <p:nvPr/>
          </p:nvSpPr>
          <p:spPr bwMode="auto">
            <a:xfrm>
              <a:off x="258206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и</a:t>
              </a:r>
              <a:endParaRPr lang="ru-RU" altLang="ru-RU" sz="1800" dirty="0"/>
            </a:p>
          </p:txBody>
        </p:sp>
        <p:sp>
          <p:nvSpPr>
            <p:cNvPr id="45" name="Rectangle 22"/>
            <p:cNvSpPr>
              <a:spLocks noChangeArrowheads="1"/>
            </p:cNvSpPr>
            <p:nvPr/>
          </p:nvSpPr>
          <p:spPr bwMode="auto">
            <a:xfrm>
              <a:off x="29424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е</a:t>
              </a:r>
              <a:endParaRPr lang="ru-RU" altLang="ru-RU" sz="1800" dirty="0"/>
            </a:p>
          </p:txBody>
        </p:sp>
        <p:sp>
          <p:nvSpPr>
            <p:cNvPr id="46" name="Rectangle 23"/>
            <p:cNvSpPr>
              <a:spLocks noChangeArrowheads="1"/>
            </p:cNvSpPr>
            <p:nvPr/>
          </p:nvSpPr>
          <p:spPr bwMode="auto">
            <a:xfrm>
              <a:off x="33027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н</a:t>
              </a:r>
              <a:endParaRPr lang="ru-RU" altLang="ru-RU" sz="1800" dirty="0"/>
            </a:p>
          </p:txBody>
        </p:sp>
        <p:sp>
          <p:nvSpPr>
            <p:cNvPr id="47" name="Rectangle 24"/>
            <p:cNvSpPr>
              <a:spLocks noChangeArrowheads="1"/>
            </p:cNvSpPr>
            <p:nvPr/>
          </p:nvSpPr>
          <p:spPr bwMode="auto">
            <a:xfrm>
              <a:off x="366315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т</a:t>
              </a:r>
              <a:endParaRPr lang="ru-RU" altLang="ru-RU" sz="1800" dirty="0"/>
            </a:p>
          </p:txBody>
        </p:sp>
        <p:sp>
          <p:nvSpPr>
            <p:cNvPr id="48" name="Rectangle 25"/>
            <p:cNvSpPr>
              <a:spLocks noChangeArrowheads="1"/>
            </p:cNvSpPr>
            <p:nvPr/>
          </p:nvSpPr>
          <p:spPr bwMode="auto">
            <a:xfrm>
              <a:off x="4021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а</a:t>
              </a:r>
              <a:endParaRPr lang="ru-RU" altLang="ru-RU" sz="1800" dirty="0"/>
            </a:p>
          </p:txBody>
        </p:sp>
        <p:sp>
          <p:nvSpPr>
            <p:cNvPr id="49" name="Rectangle 26"/>
            <p:cNvSpPr>
              <a:spLocks noChangeArrowheads="1"/>
            </p:cNvSpPr>
            <p:nvPr/>
          </p:nvSpPr>
          <p:spPr bwMode="auto">
            <a:xfrm>
              <a:off x="43822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ц</a:t>
              </a:r>
              <a:endParaRPr lang="ru-RU" altLang="ru-RU" sz="1800" dirty="0"/>
            </a:p>
          </p:txBody>
        </p:sp>
        <p:sp>
          <p:nvSpPr>
            <p:cNvPr id="50" name="Rectangle 27"/>
            <p:cNvSpPr>
              <a:spLocks noChangeArrowheads="1"/>
            </p:cNvSpPr>
            <p:nvPr/>
          </p:nvSpPr>
          <p:spPr bwMode="auto">
            <a:xfrm>
              <a:off x="510301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я</a:t>
              </a:r>
              <a:endParaRPr lang="ru-RU" dirty="0"/>
            </a:p>
          </p:txBody>
        </p:sp>
        <p:sp>
          <p:nvSpPr>
            <p:cNvPr id="51" name="Rectangle 28"/>
            <p:cNvSpPr>
              <a:spLocks noChangeArrowheads="1"/>
            </p:cNvSpPr>
            <p:nvPr/>
          </p:nvSpPr>
          <p:spPr bwMode="auto">
            <a:xfrm>
              <a:off x="474424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/>
                <a:t>и</a:t>
              </a:r>
            </a:p>
          </p:txBody>
        </p:sp>
        <p:sp>
          <p:nvSpPr>
            <p:cNvPr id="36" name="Oval 68"/>
            <p:cNvSpPr>
              <a:spLocks noChangeArrowheads="1"/>
            </p:cNvSpPr>
            <p:nvPr/>
          </p:nvSpPr>
          <p:spPr bwMode="auto">
            <a:xfrm>
              <a:off x="1431130" y="1639189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 dirty="0"/>
                <a:t>2</a:t>
              </a:r>
            </a:p>
          </p:txBody>
        </p:sp>
      </p:grpSp>
      <p:sp>
        <p:nvSpPr>
          <p:cNvPr id="37" name="Oval 7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429542" y="1255320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1</a:t>
            </a:r>
          </a:p>
        </p:txBody>
      </p:sp>
      <p:sp>
        <p:nvSpPr>
          <p:cNvPr id="12" name="Rectangle 36"/>
          <p:cNvSpPr>
            <a:spLocks noChangeArrowheads="1"/>
          </p:cNvSpPr>
          <p:nvPr/>
        </p:nvSpPr>
        <p:spPr bwMode="auto">
          <a:xfrm>
            <a:off x="2955693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13" name="Rectangle 37"/>
          <p:cNvSpPr>
            <a:spLocks noChangeArrowheads="1"/>
          </p:cNvSpPr>
          <p:nvPr/>
        </p:nvSpPr>
        <p:spPr bwMode="auto">
          <a:xfrm>
            <a:off x="3316056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3676418" y="2352239"/>
            <a:ext cx="358775" cy="360362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/>
              <a:t>л</a:t>
            </a:r>
          </a:p>
        </p:txBody>
      </p:sp>
      <p:sp>
        <p:nvSpPr>
          <p:cNvPr id="15" name="Rectangle 39"/>
          <p:cNvSpPr>
            <a:spLocks noChangeArrowheads="1"/>
          </p:cNvSpPr>
          <p:nvPr/>
        </p:nvSpPr>
        <p:spPr bwMode="auto">
          <a:xfrm>
            <a:off x="4036781" y="2352239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38" name="Oval 72"/>
          <p:cNvSpPr>
            <a:spLocks noChangeArrowheads="1"/>
          </p:cNvSpPr>
          <p:nvPr/>
        </p:nvSpPr>
        <p:spPr bwMode="auto">
          <a:xfrm>
            <a:off x="2523893" y="2352239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4</a:t>
            </a:r>
          </a:p>
        </p:txBody>
      </p:sp>
      <p:sp>
        <p:nvSpPr>
          <p:cNvPr id="11" name="Rectangle 35"/>
          <p:cNvSpPr>
            <a:spLocks noChangeArrowheads="1"/>
          </p:cNvSpPr>
          <p:nvPr/>
        </p:nvSpPr>
        <p:spPr bwMode="auto">
          <a:xfrm>
            <a:off x="33043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16" name="Rectangle 40"/>
          <p:cNvSpPr>
            <a:spLocks noChangeArrowheads="1"/>
          </p:cNvSpPr>
          <p:nvPr/>
        </p:nvSpPr>
        <p:spPr bwMode="auto">
          <a:xfrm>
            <a:off x="2944017" y="2712601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19" name="Rectangle 44"/>
          <p:cNvSpPr>
            <a:spLocks noChangeArrowheads="1"/>
          </p:cNvSpPr>
          <p:nvPr/>
        </p:nvSpPr>
        <p:spPr bwMode="auto">
          <a:xfrm>
            <a:off x="3663154" y="2712601"/>
            <a:ext cx="358775" cy="360363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20" name="Rectangle 45"/>
          <p:cNvSpPr>
            <a:spLocks noChangeArrowheads="1"/>
          </p:cNvSpPr>
          <p:nvPr/>
        </p:nvSpPr>
        <p:spPr bwMode="auto">
          <a:xfrm>
            <a:off x="4023517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22" name="Rectangle 47"/>
          <p:cNvSpPr>
            <a:spLocks noChangeArrowheads="1"/>
          </p:cNvSpPr>
          <p:nvPr/>
        </p:nvSpPr>
        <p:spPr bwMode="auto">
          <a:xfrm>
            <a:off x="4744242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23" name="Rectangle 48"/>
          <p:cNvSpPr>
            <a:spLocks noChangeArrowheads="1"/>
          </p:cNvSpPr>
          <p:nvPr/>
        </p:nvSpPr>
        <p:spPr bwMode="auto">
          <a:xfrm>
            <a:off x="43838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39" name="Oval 73"/>
          <p:cNvSpPr>
            <a:spLocks noChangeArrowheads="1"/>
          </p:cNvSpPr>
          <p:nvPr/>
        </p:nvSpPr>
        <p:spPr bwMode="auto">
          <a:xfrm>
            <a:off x="2512217" y="2712601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5</a:t>
            </a: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18645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ф</a:t>
            </a:r>
            <a:endParaRPr lang="ru-RU" altLang="ru-RU" sz="1800" dirty="0"/>
          </a:p>
        </p:txBody>
      </p:sp>
      <p:sp>
        <p:nvSpPr>
          <p:cNvPr id="53" name="Rectangle 6"/>
          <p:cNvSpPr>
            <a:spLocks noChangeArrowheads="1"/>
          </p:cNvSpPr>
          <p:nvPr/>
        </p:nvSpPr>
        <p:spPr bwMode="auto">
          <a:xfrm>
            <a:off x="2223292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о</a:t>
            </a:r>
            <a:endParaRPr lang="ru-RU" altLang="ru-RU" sz="1800" dirty="0"/>
          </a:p>
        </p:txBody>
      </p:sp>
      <p:sp>
        <p:nvSpPr>
          <p:cNvPr id="54" name="Rectangle 7"/>
          <p:cNvSpPr>
            <a:spLocks noChangeArrowheads="1"/>
          </p:cNvSpPr>
          <p:nvPr/>
        </p:nvSpPr>
        <p:spPr bwMode="auto">
          <a:xfrm>
            <a:off x="2583655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55" name="Rectangle 8"/>
          <p:cNvSpPr>
            <a:spLocks noChangeArrowheads="1"/>
          </p:cNvSpPr>
          <p:nvPr/>
        </p:nvSpPr>
        <p:spPr bwMode="auto">
          <a:xfrm>
            <a:off x="29440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м</a:t>
            </a:r>
            <a:endParaRPr lang="ru-RU" altLang="ru-RU" sz="1800" dirty="0"/>
          </a:p>
        </p:txBody>
      </p:sp>
      <p:sp>
        <p:nvSpPr>
          <p:cNvPr id="56" name="Rectangle 9"/>
          <p:cNvSpPr>
            <a:spLocks noChangeArrowheads="1"/>
          </p:cNvSpPr>
          <p:nvPr/>
        </p:nvSpPr>
        <p:spPr bwMode="auto">
          <a:xfrm>
            <a:off x="33043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а</a:t>
            </a:r>
            <a:endParaRPr lang="ru-RU" altLang="ru-RU" sz="1800" dirty="0"/>
          </a:p>
        </p:txBody>
      </p:sp>
      <p:sp>
        <p:nvSpPr>
          <p:cNvPr id="57" name="Rectangle 10"/>
          <p:cNvSpPr>
            <a:spLocks noChangeArrowheads="1"/>
          </p:cNvSpPr>
          <p:nvPr/>
        </p:nvSpPr>
        <p:spPr bwMode="auto">
          <a:xfrm>
            <a:off x="3664742" y="1271152"/>
            <a:ext cx="358775" cy="360362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т</a:t>
            </a:r>
            <a:endParaRPr lang="ru-RU" altLang="ru-RU" sz="1800" dirty="0"/>
          </a:p>
        </p:txBody>
      </p:sp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4023517" y="1271152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>
                <a:ln w="3175">
                  <a:solidFill>
                    <a:schemeClr val="tx1"/>
                  </a:solidFill>
                </a:ln>
              </a:rPr>
              <a:t>и</a:t>
            </a:r>
            <a:endParaRPr lang="ru-RU" altLang="ru-RU" sz="1800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59" name="Rectangle 12"/>
          <p:cNvSpPr>
            <a:spLocks noChangeArrowheads="1"/>
          </p:cNvSpPr>
          <p:nvPr/>
        </p:nvSpPr>
        <p:spPr bwMode="auto">
          <a:xfrm>
            <a:off x="43838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4745830" y="127115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61" name="Rectangle 59"/>
          <p:cNvSpPr>
            <a:spLocks noChangeArrowheads="1"/>
          </p:cNvSpPr>
          <p:nvPr/>
        </p:nvSpPr>
        <p:spPr bwMode="auto">
          <a:xfrm>
            <a:off x="5103017" y="1274633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54665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63" name="Rectangle 59"/>
          <p:cNvSpPr>
            <a:spLocks noChangeArrowheads="1"/>
          </p:cNvSpPr>
          <p:nvPr/>
        </p:nvSpPr>
        <p:spPr bwMode="auto">
          <a:xfrm>
            <a:off x="5823742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64" name="Rectangle 59"/>
          <p:cNvSpPr>
            <a:spLocks noChangeArrowheads="1"/>
          </p:cNvSpPr>
          <p:nvPr/>
        </p:nvSpPr>
        <p:spPr bwMode="auto">
          <a:xfrm>
            <a:off x="6182517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65" name="Rectangle 59"/>
          <p:cNvSpPr>
            <a:spLocks noChangeArrowheads="1"/>
          </p:cNvSpPr>
          <p:nvPr/>
        </p:nvSpPr>
        <p:spPr bwMode="auto">
          <a:xfrm>
            <a:off x="65460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е</a:t>
            </a:r>
            <a:endParaRPr lang="ru-RU" dirty="0"/>
          </a:p>
        </p:txBody>
      </p:sp>
      <p:grpSp>
        <p:nvGrpSpPr>
          <p:cNvPr id="84" name="Группа 83"/>
          <p:cNvGrpSpPr/>
          <p:nvPr/>
        </p:nvGrpSpPr>
        <p:grpSpPr>
          <a:xfrm>
            <a:off x="2102335" y="1980915"/>
            <a:ext cx="2647515" cy="371324"/>
            <a:chOff x="3182579" y="1980915"/>
            <a:chExt cx="2647515" cy="371324"/>
          </a:xfrm>
        </p:grpSpPr>
        <p:sp>
          <p:nvSpPr>
            <p:cNvPr id="8" name="Rectangle 31"/>
            <p:cNvSpPr>
              <a:spLocks noChangeArrowheads="1"/>
            </p:cNvSpPr>
            <p:nvPr/>
          </p:nvSpPr>
          <p:spPr bwMode="auto">
            <a:xfrm>
              <a:off x="439023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о</a:t>
              </a:r>
              <a:endParaRPr lang="ru-RU" dirty="0"/>
            </a:p>
          </p:txBody>
        </p:sp>
        <p:sp>
          <p:nvSpPr>
            <p:cNvPr id="9" name="Rectangle 32"/>
            <p:cNvSpPr>
              <a:spLocks noChangeArrowheads="1"/>
            </p:cNvSpPr>
            <p:nvPr/>
          </p:nvSpPr>
          <p:spPr bwMode="auto">
            <a:xfrm>
              <a:off x="403145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р</a:t>
              </a:r>
              <a:endParaRPr lang="ru-RU" dirty="0"/>
            </a:p>
          </p:txBody>
        </p:sp>
        <p:sp>
          <p:nvSpPr>
            <p:cNvPr id="10" name="Rectangle 33"/>
            <p:cNvSpPr>
              <a:spLocks noChangeArrowheads="1"/>
            </p:cNvSpPr>
            <p:nvPr/>
          </p:nvSpPr>
          <p:spPr bwMode="auto">
            <a:xfrm>
              <a:off x="3671094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п</a:t>
              </a:r>
              <a:endParaRPr lang="ru-RU" dirty="0"/>
            </a:p>
          </p:txBody>
        </p:sp>
        <p:sp>
          <p:nvSpPr>
            <p:cNvPr id="67" name="Rectangle 31"/>
            <p:cNvSpPr>
              <a:spLocks noChangeArrowheads="1"/>
            </p:cNvSpPr>
            <p:nvPr/>
          </p:nvSpPr>
          <p:spPr bwMode="auto">
            <a:xfrm>
              <a:off x="474900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б</a:t>
              </a:r>
              <a:endParaRPr lang="ru-RU" dirty="0"/>
            </a:p>
          </p:txBody>
        </p:sp>
        <p:sp>
          <p:nvSpPr>
            <p:cNvPr id="68" name="Rectangle 31"/>
            <p:cNvSpPr>
              <a:spLocks noChangeArrowheads="1"/>
            </p:cNvSpPr>
            <p:nvPr/>
          </p:nvSpPr>
          <p:spPr bwMode="auto">
            <a:xfrm>
              <a:off x="510778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69" name="Rectangle 31"/>
            <p:cNvSpPr>
              <a:spLocks noChangeArrowheads="1"/>
            </p:cNvSpPr>
            <p:nvPr/>
          </p:nvSpPr>
          <p:spPr bwMode="auto">
            <a:xfrm>
              <a:off x="5471319" y="1980916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л</a:t>
              </a:r>
              <a:endParaRPr lang="ru-RU" dirty="0"/>
            </a:p>
          </p:txBody>
        </p:sp>
        <p:sp>
          <p:nvSpPr>
            <p:cNvPr id="74" name="Oval 68"/>
            <p:cNvSpPr>
              <a:spLocks noChangeArrowheads="1"/>
            </p:cNvSpPr>
            <p:nvPr/>
          </p:nvSpPr>
          <p:spPr bwMode="auto">
            <a:xfrm>
              <a:off x="3182579" y="1980915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b="1" dirty="0" smtClean="0"/>
                <a:t>3</a:t>
              </a:r>
              <a:endParaRPr lang="ru-RU" altLang="ru-RU" sz="1800" b="1" dirty="0"/>
            </a:p>
          </p:txBody>
        </p:sp>
      </p:grpSp>
      <p:grpSp>
        <p:nvGrpSpPr>
          <p:cNvPr id="80" name="Группа 79"/>
          <p:cNvGrpSpPr/>
          <p:nvPr/>
        </p:nvGrpSpPr>
        <p:grpSpPr>
          <a:xfrm>
            <a:off x="2155875" y="3072970"/>
            <a:ext cx="3665536" cy="360365"/>
            <a:chOff x="3239294" y="3071375"/>
            <a:chExt cx="3665536" cy="360365"/>
          </a:xfrm>
        </p:grpSpPr>
        <p:sp>
          <p:nvSpPr>
            <p:cNvPr id="6" name="Rectangle 13"/>
            <p:cNvSpPr>
              <a:spLocks noChangeArrowheads="1"/>
            </p:cNvSpPr>
            <p:nvPr/>
          </p:nvSpPr>
          <p:spPr bwMode="auto">
            <a:xfrm>
              <a:off x="5833269" y="3071376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с</a:t>
              </a:r>
              <a:endParaRPr lang="ru-RU" dirty="0"/>
            </a:p>
          </p:txBody>
        </p:sp>
        <p:sp>
          <p:nvSpPr>
            <p:cNvPr id="17" name="Rectangle 41"/>
            <p:cNvSpPr>
              <a:spLocks noChangeArrowheads="1"/>
            </p:cNvSpPr>
            <p:nvPr/>
          </p:nvSpPr>
          <p:spPr bwMode="auto">
            <a:xfrm>
              <a:off x="36710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п</a:t>
              </a:r>
              <a:endParaRPr lang="ru-RU" dirty="0"/>
            </a:p>
          </p:txBody>
        </p:sp>
        <p:sp>
          <p:nvSpPr>
            <p:cNvPr id="21" name="Rectangle 46"/>
            <p:cNvSpPr>
              <a:spLocks noChangeArrowheads="1"/>
            </p:cNvSpPr>
            <p:nvPr/>
          </p:nvSpPr>
          <p:spPr bwMode="auto">
            <a:xfrm>
              <a:off x="6187280" y="3071375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о</a:t>
              </a:r>
              <a:endParaRPr lang="ru-RU" dirty="0"/>
            </a:p>
          </p:txBody>
        </p:sp>
        <p:sp>
          <p:nvSpPr>
            <p:cNvPr id="24" name="Rectangle 50"/>
            <p:cNvSpPr>
              <a:spLocks noChangeArrowheads="1"/>
            </p:cNvSpPr>
            <p:nvPr/>
          </p:nvSpPr>
          <p:spPr bwMode="auto">
            <a:xfrm>
              <a:off x="5107780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25" name="Rectangle 51"/>
            <p:cNvSpPr>
              <a:spLocks noChangeArrowheads="1"/>
            </p:cNvSpPr>
            <p:nvPr/>
          </p:nvSpPr>
          <p:spPr bwMode="auto">
            <a:xfrm>
              <a:off x="5474494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с</a:t>
              </a:r>
              <a:endParaRPr lang="ru-RU" dirty="0"/>
            </a:p>
          </p:txBody>
        </p:sp>
        <p:sp>
          <p:nvSpPr>
            <p:cNvPr id="27" name="Rectangle 55"/>
            <p:cNvSpPr>
              <a:spLocks noChangeArrowheads="1"/>
            </p:cNvSpPr>
            <p:nvPr/>
          </p:nvSpPr>
          <p:spPr bwMode="auto">
            <a:xfrm>
              <a:off x="47505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ц</a:t>
              </a:r>
              <a:endParaRPr lang="ru-RU" dirty="0"/>
            </a:p>
          </p:txBody>
        </p:sp>
        <p:sp>
          <p:nvSpPr>
            <p:cNvPr id="28" name="Rectangle 56"/>
            <p:cNvSpPr>
              <a:spLocks noChangeArrowheads="1"/>
            </p:cNvSpPr>
            <p:nvPr/>
          </p:nvSpPr>
          <p:spPr bwMode="auto">
            <a:xfrm>
              <a:off x="4390231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о</a:t>
              </a:r>
              <a:endParaRPr lang="ru-RU" dirty="0"/>
            </a:p>
          </p:txBody>
        </p:sp>
        <p:sp>
          <p:nvSpPr>
            <p:cNvPr id="29" name="Rectangle 57"/>
            <p:cNvSpPr>
              <a:spLocks noChangeArrowheads="1"/>
            </p:cNvSpPr>
            <p:nvPr/>
          </p:nvSpPr>
          <p:spPr bwMode="auto">
            <a:xfrm>
              <a:off x="4031456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р</a:t>
              </a:r>
              <a:endParaRPr lang="ru-RU" dirty="0"/>
            </a:p>
          </p:txBody>
        </p:sp>
        <p:sp>
          <p:nvSpPr>
            <p:cNvPr id="40" name="Oval 74"/>
            <p:cNvSpPr>
              <a:spLocks noChangeArrowheads="1"/>
            </p:cNvSpPr>
            <p:nvPr/>
          </p:nvSpPr>
          <p:spPr bwMode="auto">
            <a:xfrm>
              <a:off x="3239294" y="3071377"/>
              <a:ext cx="433387" cy="360362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/>
                <a:t>6</a:t>
              </a:r>
            </a:p>
          </p:txBody>
        </p:sp>
        <p:sp>
          <p:nvSpPr>
            <p:cNvPr id="76" name="Rectangle 46"/>
            <p:cNvSpPr>
              <a:spLocks noChangeArrowheads="1"/>
            </p:cNvSpPr>
            <p:nvPr/>
          </p:nvSpPr>
          <p:spPr bwMode="auto">
            <a:xfrm>
              <a:off x="6546055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р</a:t>
              </a:r>
              <a:endParaRPr lang="ru-RU" dirty="0"/>
            </a:p>
          </p:txBody>
        </p:sp>
      </p:grpSp>
      <p:sp>
        <p:nvSpPr>
          <p:cNvPr id="87" name="Rectangle 42"/>
          <p:cNvSpPr>
            <a:spLocks noChangeArrowheads="1"/>
          </p:cNvSpPr>
          <p:nvPr/>
        </p:nvSpPr>
        <p:spPr bwMode="auto">
          <a:xfrm>
            <a:off x="22248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8" name="Rectangle 60"/>
          <p:cNvSpPr>
            <a:spLocks noChangeArrowheads="1"/>
          </p:cNvSpPr>
          <p:nvPr/>
        </p:nvSpPr>
        <p:spPr bwMode="auto">
          <a:xfrm>
            <a:off x="33043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9" name="Rectangle 61"/>
          <p:cNvSpPr>
            <a:spLocks noChangeArrowheads="1"/>
          </p:cNvSpPr>
          <p:nvPr/>
        </p:nvSpPr>
        <p:spPr bwMode="auto">
          <a:xfrm>
            <a:off x="29440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0" name="Rectangle 62"/>
          <p:cNvSpPr>
            <a:spLocks noChangeArrowheads="1"/>
          </p:cNvSpPr>
          <p:nvPr/>
        </p:nvSpPr>
        <p:spPr bwMode="auto">
          <a:xfrm>
            <a:off x="2585242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1" name="Rectangle 63"/>
          <p:cNvSpPr>
            <a:spLocks noChangeArrowheads="1"/>
          </p:cNvSpPr>
          <p:nvPr/>
        </p:nvSpPr>
        <p:spPr bwMode="auto">
          <a:xfrm>
            <a:off x="1504155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2" name="Rectangle 64"/>
          <p:cNvSpPr>
            <a:spLocks noChangeArrowheads="1"/>
          </p:cNvSpPr>
          <p:nvPr/>
        </p:nvSpPr>
        <p:spPr bwMode="auto">
          <a:xfrm>
            <a:off x="18645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3" name="Oval 75"/>
          <p:cNvSpPr>
            <a:spLocks noChangeArrowheads="1"/>
          </p:cNvSpPr>
          <p:nvPr/>
        </p:nvSpPr>
        <p:spPr bwMode="auto">
          <a:xfrm>
            <a:off x="1072355" y="3453374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 dirty="0"/>
              <a:t>7</a:t>
            </a:r>
          </a:p>
        </p:txBody>
      </p:sp>
      <p:sp>
        <p:nvSpPr>
          <p:cNvPr id="94" name="Rectangle 60"/>
          <p:cNvSpPr>
            <a:spLocks noChangeArrowheads="1"/>
          </p:cNvSpPr>
          <p:nvPr/>
        </p:nvSpPr>
        <p:spPr bwMode="auto">
          <a:xfrm>
            <a:off x="3663155" y="3454970"/>
            <a:ext cx="358775" cy="360363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5" name="Rectangle 60"/>
          <p:cNvSpPr>
            <a:spLocks noChangeArrowheads="1"/>
          </p:cNvSpPr>
          <p:nvPr/>
        </p:nvSpPr>
        <p:spPr bwMode="auto">
          <a:xfrm>
            <a:off x="4009765" y="3454970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57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933056"/>
            <a:ext cx="8280920" cy="1752600"/>
          </a:xfrm>
        </p:spPr>
        <p:txBody>
          <a:bodyPr>
            <a:normAutofit fontScale="25000" lnSpcReduction="20000"/>
          </a:bodyPr>
          <a:lstStyle/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внешнего вида документа .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называется положение листа бумаги в документе </a:t>
            </a:r>
            <a:r>
              <a:rPr lang="en-US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?(книжная или альбомная)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Расстояние между словами.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Расстояние от краев страницы до границы текста.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Упорядоченная информация .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Текстовый редактор или текстовый… 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строками текста .</a:t>
            </a:r>
          </a:p>
          <a:p>
            <a:endParaRPr lang="ru-RU" dirty="0"/>
          </a:p>
        </p:txBody>
      </p:sp>
      <p:sp>
        <p:nvSpPr>
          <p:cNvPr id="10" name="Rectangle 24"/>
          <p:cNvSpPr>
            <a:spLocks noChangeArrowheads="1"/>
          </p:cNvSpPr>
          <p:nvPr/>
        </p:nvSpPr>
        <p:spPr bwMode="auto">
          <a:xfrm>
            <a:off x="3663155" y="1639189"/>
            <a:ext cx="358775" cy="360363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т</a:t>
            </a:r>
            <a:endParaRPr lang="ru-RU" altLang="ru-RU" sz="1800" dirty="0"/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1509763" y="1639189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о</a:t>
            </a:r>
            <a:endParaRPr lang="ru-RU" altLang="ru-RU" sz="1800" dirty="0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1868538" y="1639189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2228900" y="1639189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и</a:t>
            </a:r>
            <a:endParaRPr lang="ru-RU" altLang="ru-RU" sz="1800" dirty="0"/>
          </a:p>
        </p:txBody>
      </p:sp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2589263" y="1639189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е</a:t>
            </a:r>
            <a:endParaRPr lang="ru-RU" altLang="ru-RU" sz="1800" dirty="0"/>
          </a:p>
        </p:txBody>
      </p:sp>
      <p:sp>
        <p:nvSpPr>
          <p:cNvPr id="9" name="Rectangle 23"/>
          <p:cNvSpPr>
            <a:spLocks noChangeArrowheads="1"/>
          </p:cNvSpPr>
          <p:nvPr/>
        </p:nvSpPr>
        <p:spPr bwMode="auto">
          <a:xfrm>
            <a:off x="2949625" y="1639189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н</a:t>
            </a:r>
            <a:endParaRPr lang="ru-RU" altLang="ru-RU" sz="1800" dirty="0"/>
          </a:p>
        </p:txBody>
      </p:sp>
      <p:sp>
        <p:nvSpPr>
          <p:cNvPr id="11" name="Rectangle 25"/>
          <p:cNvSpPr>
            <a:spLocks noChangeArrowheads="1"/>
          </p:cNvSpPr>
          <p:nvPr/>
        </p:nvSpPr>
        <p:spPr bwMode="auto">
          <a:xfrm>
            <a:off x="3668763" y="1639189"/>
            <a:ext cx="358775" cy="360363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а</a:t>
            </a:r>
            <a:endParaRPr lang="ru-RU" altLang="ru-RU" sz="1800" dirty="0"/>
          </a:p>
        </p:txBody>
      </p:sp>
      <p:sp>
        <p:nvSpPr>
          <p:cNvPr id="12" name="Rectangle 26"/>
          <p:cNvSpPr>
            <a:spLocks noChangeArrowheads="1"/>
          </p:cNvSpPr>
          <p:nvPr/>
        </p:nvSpPr>
        <p:spPr bwMode="auto">
          <a:xfrm>
            <a:off x="4029125" y="1639189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ц</a:t>
            </a:r>
            <a:endParaRPr lang="ru-RU" altLang="ru-RU" sz="1800" dirty="0"/>
          </a:p>
        </p:txBody>
      </p:sp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4749850" y="1639189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14" name="Rectangle 28"/>
          <p:cNvSpPr>
            <a:spLocks noChangeArrowheads="1"/>
          </p:cNvSpPr>
          <p:nvPr/>
        </p:nvSpPr>
        <p:spPr bwMode="auto">
          <a:xfrm>
            <a:off x="4391075" y="1639189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15" name="Oval 68"/>
          <p:cNvSpPr>
            <a:spLocks noChangeArrowheads="1"/>
          </p:cNvSpPr>
          <p:nvPr/>
        </p:nvSpPr>
        <p:spPr bwMode="auto">
          <a:xfrm>
            <a:off x="1077963" y="1639189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 dirty="0"/>
              <a:t>2</a:t>
            </a:r>
          </a:p>
        </p:txBody>
      </p:sp>
      <p:sp>
        <p:nvSpPr>
          <p:cNvPr id="16" name="Oval 7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429542" y="1255320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1</a:t>
            </a:r>
          </a:p>
        </p:txBody>
      </p:sp>
      <p:sp>
        <p:nvSpPr>
          <p:cNvPr id="17" name="Rectangle 36"/>
          <p:cNvSpPr>
            <a:spLocks noChangeArrowheads="1"/>
          </p:cNvSpPr>
          <p:nvPr/>
        </p:nvSpPr>
        <p:spPr bwMode="auto">
          <a:xfrm>
            <a:off x="2955693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18" name="Rectangle 37"/>
          <p:cNvSpPr>
            <a:spLocks noChangeArrowheads="1"/>
          </p:cNvSpPr>
          <p:nvPr/>
        </p:nvSpPr>
        <p:spPr bwMode="auto">
          <a:xfrm>
            <a:off x="3316056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19" name="Rectangle 38"/>
          <p:cNvSpPr>
            <a:spLocks noChangeArrowheads="1"/>
          </p:cNvSpPr>
          <p:nvPr/>
        </p:nvSpPr>
        <p:spPr bwMode="auto">
          <a:xfrm>
            <a:off x="3676418" y="2352239"/>
            <a:ext cx="358775" cy="360362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20" name="Rectangle 39"/>
          <p:cNvSpPr>
            <a:spLocks noChangeArrowheads="1"/>
          </p:cNvSpPr>
          <p:nvPr/>
        </p:nvSpPr>
        <p:spPr bwMode="auto">
          <a:xfrm>
            <a:off x="4036781" y="2352239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21" name="Oval 72"/>
          <p:cNvSpPr>
            <a:spLocks noChangeArrowheads="1"/>
          </p:cNvSpPr>
          <p:nvPr/>
        </p:nvSpPr>
        <p:spPr bwMode="auto">
          <a:xfrm>
            <a:off x="2523893" y="2352239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4</a:t>
            </a:r>
          </a:p>
        </p:txBody>
      </p:sp>
      <p:sp>
        <p:nvSpPr>
          <p:cNvPr id="22" name="Rectangle 35"/>
          <p:cNvSpPr>
            <a:spLocks noChangeArrowheads="1"/>
          </p:cNvSpPr>
          <p:nvPr/>
        </p:nvSpPr>
        <p:spPr bwMode="auto">
          <a:xfrm>
            <a:off x="33043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23" name="Rectangle 40"/>
          <p:cNvSpPr>
            <a:spLocks noChangeArrowheads="1"/>
          </p:cNvSpPr>
          <p:nvPr/>
        </p:nvSpPr>
        <p:spPr bwMode="auto">
          <a:xfrm>
            <a:off x="2944017" y="2712601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24" name="Rectangle 44"/>
          <p:cNvSpPr>
            <a:spLocks noChangeArrowheads="1"/>
          </p:cNvSpPr>
          <p:nvPr/>
        </p:nvSpPr>
        <p:spPr bwMode="auto">
          <a:xfrm>
            <a:off x="3663154" y="2712601"/>
            <a:ext cx="358775" cy="360363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25" name="Rectangle 45"/>
          <p:cNvSpPr>
            <a:spLocks noChangeArrowheads="1"/>
          </p:cNvSpPr>
          <p:nvPr/>
        </p:nvSpPr>
        <p:spPr bwMode="auto">
          <a:xfrm>
            <a:off x="4023517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26" name="Rectangle 47"/>
          <p:cNvSpPr>
            <a:spLocks noChangeArrowheads="1"/>
          </p:cNvSpPr>
          <p:nvPr/>
        </p:nvSpPr>
        <p:spPr bwMode="auto">
          <a:xfrm>
            <a:off x="4744242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27" name="Rectangle 48"/>
          <p:cNvSpPr>
            <a:spLocks noChangeArrowheads="1"/>
          </p:cNvSpPr>
          <p:nvPr/>
        </p:nvSpPr>
        <p:spPr bwMode="auto">
          <a:xfrm>
            <a:off x="43838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28" name="Oval 73"/>
          <p:cNvSpPr>
            <a:spLocks noChangeArrowheads="1"/>
          </p:cNvSpPr>
          <p:nvPr/>
        </p:nvSpPr>
        <p:spPr bwMode="auto">
          <a:xfrm>
            <a:off x="2512217" y="2712601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5</a:t>
            </a: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18645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ф</a:t>
            </a:r>
            <a:endParaRPr lang="ru-RU" altLang="ru-RU" sz="1800" dirty="0"/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2223292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о</a:t>
            </a:r>
            <a:endParaRPr lang="ru-RU" altLang="ru-RU" sz="1800" dirty="0"/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2583655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32" name="Rectangle 8"/>
          <p:cNvSpPr>
            <a:spLocks noChangeArrowheads="1"/>
          </p:cNvSpPr>
          <p:nvPr/>
        </p:nvSpPr>
        <p:spPr bwMode="auto">
          <a:xfrm>
            <a:off x="29440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м</a:t>
            </a:r>
            <a:endParaRPr lang="ru-RU" altLang="ru-RU" sz="1800" dirty="0"/>
          </a:p>
        </p:txBody>
      </p:sp>
      <p:sp>
        <p:nvSpPr>
          <p:cNvPr id="33" name="Rectangle 9"/>
          <p:cNvSpPr>
            <a:spLocks noChangeArrowheads="1"/>
          </p:cNvSpPr>
          <p:nvPr/>
        </p:nvSpPr>
        <p:spPr bwMode="auto">
          <a:xfrm>
            <a:off x="33043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а</a:t>
            </a:r>
            <a:endParaRPr lang="ru-RU" altLang="ru-RU" sz="1800" dirty="0"/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3664742" y="1271152"/>
            <a:ext cx="358775" cy="360362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alt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Rectangle 11"/>
          <p:cNvSpPr>
            <a:spLocks noChangeArrowheads="1"/>
          </p:cNvSpPr>
          <p:nvPr/>
        </p:nvSpPr>
        <p:spPr bwMode="auto">
          <a:xfrm>
            <a:off x="4023517" y="1271152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>
                <a:ln w="3175">
                  <a:solidFill>
                    <a:schemeClr val="tx1"/>
                  </a:solidFill>
                </a:ln>
              </a:rPr>
              <a:t>и</a:t>
            </a:r>
            <a:endParaRPr lang="ru-RU" altLang="ru-RU" sz="1800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36" name="Rectangle 12"/>
          <p:cNvSpPr>
            <a:spLocks noChangeArrowheads="1"/>
          </p:cNvSpPr>
          <p:nvPr/>
        </p:nvSpPr>
        <p:spPr bwMode="auto">
          <a:xfrm>
            <a:off x="43838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37" name="Rectangle 59"/>
          <p:cNvSpPr>
            <a:spLocks noChangeArrowheads="1"/>
          </p:cNvSpPr>
          <p:nvPr/>
        </p:nvSpPr>
        <p:spPr bwMode="auto">
          <a:xfrm>
            <a:off x="4745830" y="127115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38" name="Rectangle 59"/>
          <p:cNvSpPr>
            <a:spLocks noChangeArrowheads="1"/>
          </p:cNvSpPr>
          <p:nvPr/>
        </p:nvSpPr>
        <p:spPr bwMode="auto">
          <a:xfrm>
            <a:off x="5103017" y="1274633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39" name="Rectangle 59"/>
          <p:cNvSpPr>
            <a:spLocks noChangeArrowheads="1"/>
          </p:cNvSpPr>
          <p:nvPr/>
        </p:nvSpPr>
        <p:spPr bwMode="auto">
          <a:xfrm>
            <a:off x="54665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40" name="Rectangle 59"/>
          <p:cNvSpPr>
            <a:spLocks noChangeArrowheads="1"/>
          </p:cNvSpPr>
          <p:nvPr/>
        </p:nvSpPr>
        <p:spPr bwMode="auto">
          <a:xfrm>
            <a:off x="5823742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41" name="Rectangle 59"/>
          <p:cNvSpPr>
            <a:spLocks noChangeArrowheads="1"/>
          </p:cNvSpPr>
          <p:nvPr/>
        </p:nvSpPr>
        <p:spPr bwMode="auto">
          <a:xfrm>
            <a:off x="6182517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42" name="Rectangle 59"/>
          <p:cNvSpPr>
            <a:spLocks noChangeArrowheads="1"/>
          </p:cNvSpPr>
          <p:nvPr/>
        </p:nvSpPr>
        <p:spPr bwMode="auto">
          <a:xfrm>
            <a:off x="65460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65" name="Rectangle 31"/>
          <p:cNvSpPr>
            <a:spLocks noChangeArrowheads="1"/>
          </p:cNvSpPr>
          <p:nvPr/>
        </p:nvSpPr>
        <p:spPr bwMode="auto">
          <a:xfrm>
            <a:off x="3309987" y="1991877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66" name="Rectangle 32"/>
          <p:cNvSpPr>
            <a:spLocks noChangeArrowheads="1"/>
          </p:cNvSpPr>
          <p:nvPr/>
        </p:nvSpPr>
        <p:spPr bwMode="auto">
          <a:xfrm>
            <a:off x="2951212" y="1991877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67" name="Rectangle 33"/>
          <p:cNvSpPr>
            <a:spLocks noChangeArrowheads="1"/>
          </p:cNvSpPr>
          <p:nvPr/>
        </p:nvSpPr>
        <p:spPr bwMode="auto">
          <a:xfrm>
            <a:off x="2590850" y="1991877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68" name="Rectangle 31"/>
          <p:cNvSpPr>
            <a:spLocks noChangeArrowheads="1"/>
          </p:cNvSpPr>
          <p:nvPr/>
        </p:nvSpPr>
        <p:spPr bwMode="auto">
          <a:xfrm>
            <a:off x="3668762" y="1991877"/>
            <a:ext cx="358775" cy="360362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69" name="Rectangle 31"/>
          <p:cNvSpPr>
            <a:spLocks noChangeArrowheads="1"/>
          </p:cNvSpPr>
          <p:nvPr/>
        </p:nvSpPr>
        <p:spPr bwMode="auto">
          <a:xfrm>
            <a:off x="4027537" y="1991877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70" name="Rectangle 31"/>
          <p:cNvSpPr>
            <a:spLocks noChangeArrowheads="1"/>
          </p:cNvSpPr>
          <p:nvPr/>
        </p:nvSpPr>
        <p:spPr bwMode="auto">
          <a:xfrm>
            <a:off x="4391075" y="1980916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71" name="Oval 68"/>
          <p:cNvSpPr>
            <a:spLocks noChangeArrowheads="1"/>
          </p:cNvSpPr>
          <p:nvPr/>
        </p:nvSpPr>
        <p:spPr bwMode="auto">
          <a:xfrm>
            <a:off x="2102335" y="1980915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b="1" dirty="0" smtClean="0"/>
              <a:t>3</a:t>
            </a:r>
            <a:endParaRPr lang="ru-RU" altLang="ru-RU" sz="1800" b="1" dirty="0"/>
          </a:p>
        </p:txBody>
      </p:sp>
      <p:sp>
        <p:nvSpPr>
          <p:cNvPr id="55" name="Rectangle 13"/>
          <p:cNvSpPr>
            <a:spLocks noChangeArrowheads="1"/>
          </p:cNvSpPr>
          <p:nvPr/>
        </p:nvSpPr>
        <p:spPr bwMode="auto">
          <a:xfrm>
            <a:off x="4749850" y="307297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56" name="Rectangle 41"/>
          <p:cNvSpPr>
            <a:spLocks noChangeArrowheads="1"/>
          </p:cNvSpPr>
          <p:nvPr/>
        </p:nvSpPr>
        <p:spPr bwMode="auto">
          <a:xfrm>
            <a:off x="2587675" y="3072972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57" name="Rectangle 46"/>
          <p:cNvSpPr>
            <a:spLocks noChangeArrowheads="1"/>
          </p:cNvSpPr>
          <p:nvPr/>
        </p:nvSpPr>
        <p:spPr bwMode="auto">
          <a:xfrm>
            <a:off x="5103861" y="3072970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58" name="Rectangle 50"/>
          <p:cNvSpPr>
            <a:spLocks noChangeArrowheads="1"/>
          </p:cNvSpPr>
          <p:nvPr/>
        </p:nvSpPr>
        <p:spPr bwMode="auto">
          <a:xfrm>
            <a:off x="4024361" y="3072972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59" name="Rectangle 51"/>
          <p:cNvSpPr>
            <a:spLocks noChangeArrowheads="1"/>
          </p:cNvSpPr>
          <p:nvPr/>
        </p:nvSpPr>
        <p:spPr bwMode="auto">
          <a:xfrm>
            <a:off x="4391075" y="3072972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60" name="Rectangle 55"/>
          <p:cNvSpPr>
            <a:spLocks noChangeArrowheads="1"/>
          </p:cNvSpPr>
          <p:nvPr/>
        </p:nvSpPr>
        <p:spPr bwMode="auto">
          <a:xfrm>
            <a:off x="3667175" y="3072972"/>
            <a:ext cx="358775" cy="360362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ц</a:t>
            </a:r>
            <a:endParaRPr lang="ru-RU" dirty="0"/>
          </a:p>
        </p:txBody>
      </p:sp>
      <p:sp>
        <p:nvSpPr>
          <p:cNvPr id="61" name="Rectangle 56"/>
          <p:cNvSpPr>
            <a:spLocks noChangeArrowheads="1"/>
          </p:cNvSpPr>
          <p:nvPr/>
        </p:nvSpPr>
        <p:spPr bwMode="auto">
          <a:xfrm>
            <a:off x="3306812" y="307297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62" name="Rectangle 57"/>
          <p:cNvSpPr>
            <a:spLocks noChangeArrowheads="1"/>
          </p:cNvSpPr>
          <p:nvPr/>
        </p:nvSpPr>
        <p:spPr bwMode="auto">
          <a:xfrm>
            <a:off x="2948037" y="307297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63" name="Oval 74"/>
          <p:cNvSpPr>
            <a:spLocks noChangeArrowheads="1"/>
          </p:cNvSpPr>
          <p:nvPr/>
        </p:nvSpPr>
        <p:spPr bwMode="auto">
          <a:xfrm>
            <a:off x="2155875" y="3072972"/>
            <a:ext cx="433387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6</a:t>
            </a:r>
          </a:p>
        </p:txBody>
      </p:sp>
      <p:sp>
        <p:nvSpPr>
          <p:cNvPr id="64" name="Rectangle 46"/>
          <p:cNvSpPr>
            <a:spLocks noChangeArrowheads="1"/>
          </p:cNvSpPr>
          <p:nvPr/>
        </p:nvSpPr>
        <p:spPr bwMode="auto">
          <a:xfrm>
            <a:off x="5462636" y="3072972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р</a:t>
            </a:r>
            <a:endParaRPr lang="ru-RU" dirty="0"/>
          </a:p>
        </p:txBody>
      </p:sp>
      <p:grpSp>
        <p:nvGrpSpPr>
          <p:cNvPr id="72" name="Группа 71"/>
          <p:cNvGrpSpPr/>
          <p:nvPr/>
        </p:nvGrpSpPr>
        <p:grpSpPr>
          <a:xfrm>
            <a:off x="1072355" y="3453374"/>
            <a:ext cx="3296185" cy="361959"/>
            <a:chOff x="1431130" y="3449850"/>
            <a:chExt cx="3296185" cy="361959"/>
          </a:xfrm>
        </p:grpSpPr>
        <p:sp>
          <p:nvSpPr>
            <p:cNvPr id="46" name="Rectangle 42"/>
            <p:cNvSpPr>
              <a:spLocks noChangeArrowheads="1"/>
            </p:cNvSpPr>
            <p:nvPr/>
          </p:nvSpPr>
          <p:spPr bwMode="auto">
            <a:xfrm>
              <a:off x="2583655" y="3449850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т</a:t>
              </a:r>
              <a:endParaRPr lang="ru-RU" dirty="0"/>
            </a:p>
          </p:txBody>
        </p:sp>
        <p:sp>
          <p:nvSpPr>
            <p:cNvPr id="47" name="Rectangle 60"/>
            <p:cNvSpPr>
              <a:spLocks noChangeArrowheads="1"/>
            </p:cNvSpPr>
            <p:nvPr/>
          </p:nvSpPr>
          <p:spPr bwMode="auto">
            <a:xfrm>
              <a:off x="3663155" y="3449850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в</a:t>
              </a:r>
              <a:endParaRPr lang="ru-RU" dirty="0"/>
            </a:p>
          </p:txBody>
        </p:sp>
        <p:sp>
          <p:nvSpPr>
            <p:cNvPr id="48" name="Rectangle 61"/>
            <p:cNvSpPr>
              <a:spLocks noChangeArrowheads="1"/>
            </p:cNvSpPr>
            <p:nvPr/>
          </p:nvSpPr>
          <p:spPr bwMode="auto">
            <a:xfrm>
              <a:off x="3302792" y="3449850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р</a:t>
              </a:r>
              <a:endParaRPr lang="ru-RU" dirty="0"/>
            </a:p>
          </p:txBody>
        </p:sp>
        <p:sp>
          <p:nvSpPr>
            <p:cNvPr id="49" name="Rectangle 62"/>
            <p:cNvSpPr>
              <a:spLocks noChangeArrowheads="1"/>
            </p:cNvSpPr>
            <p:nvPr/>
          </p:nvSpPr>
          <p:spPr bwMode="auto">
            <a:xfrm>
              <a:off x="2944017" y="3449850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50" name="Rectangle 63"/>
            <p:cNvSpPr>
              <a:spLocks noChangeArrowheads="1"/>
            </p:cNvSpPr>
            <p:nvPr/>
          </p:nvSpPr>
          <p:spPr bwMode="auto">
            <a:xfrm>
              <a:off x="1862930" y="3449850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и</a:t>
              </a:r>
              <a:endParaRPr lang="ru-RU" dirty="0"/>
            </a:p>
          </p:txBody>
        </p:sp>
        <p:sp>
          <p:nvSpPr>
            <p:cNvPr id="51" name="Rectangle 64"/>
            <p:cNvSpPr>
              <a:spLocks noChangeArrowheads="1"/>
            </p:cNvSpPr>
            <p:nvPr/>
          </p:nvSpPr>
          <p:spPr bwMode="auto">
            <a:xfrm>
              <a:off x="2223292" y="3449850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н</a:t>
              </a:r>
              <a:endParaRPr lang="ru-RU" dirty="0"/>
            </a:p>
          </p:txBody>
        </p:sp>
        <p:sp>
          <p:nvSpPr>
            <p:cNvPr id="52" name="Oval 75"/>
            <p:cNvSpPr>
              <a:spLocks noChangeArrowheads="1"/>
            </p:cNvSpPr>
            <p:nvPr/>
          </p:nvSpPr>
          <p:spPr bwMode="auto">
            <a:xfrm>
              <a:off x="1431130" y="3449850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 dirty="0"/>
                <a:t>7</a:t>
              </a:r>
            </a:p>
          </p:txBody>
        </p:sp>
        <p:sp>
          <p:nvSpPr>
            <p:cNvPr id="53" name="Rectangle 60"/>
            <p:cNvSpPr>
              <a:spLocks noChangeArrowheads="1"/>
            </p:cNvSpPr>
            <p:nvPr/>
          </p:nvSpPr>
          <p:spPr bwMode="auto">
            <a:xfrm>
              <a:off x="4021930" y="3451446"/>
              <a:ext cx="358775" cy="360363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а</a:t>
              </a:r>
              <a:endParaRPr lang="ru-RU" dirty="0"/>
            </a:p>
          </p:txBody>
        </p:sp>
        <p:sp>
          <p:nvSpPr>
            <p:cNvPr id="54" name="Rectangle 60"/>
            <p:cNvSpPr>
              <a:spLocks noChangeArrowheads="1"/>
            </p:cNvSpPr>
            <p:nvPr/>
          </p:nvSpPr>
          <p:spPr bwMode="auto">
            <a:xfrm>
              <a:off x="4368540" y="3451446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л</a:t>
              </a:r>
              <a:endParaRPr lang="ru-RU" dirty="0"/>
            </a:p>
          </p:txBody>
        </p:sp>
      </p:grpSp>
      <p:sp>
        <p:nvSpPr>
          <p:cNvPr id="74" name="Rectangle 27"/>
          <p:cNvSpPr>
            <a:spLocks noChangeArrowheads="1"/>
          </p:cNvSpPr>
          <p:nvPr/>
        </p:nvSpPr>
        <p:spPr bwMode="auto">
          <a:xfrm>
            <a:off x="3317643" y="163151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/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137492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1162050" y="2135188"/>
            <a:ext cx="2905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" name="TextBox 1"/>
          <p:cNvSpPr txBox="1"/>
          <p:nvPr/>
        </p:nvSpPr>
        <p:spPr>
          <a:xfrm>
            <a:off x="323850" y="404813"/>
            <a:ext cx="8424863" cy="480131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i="1" u="sng" spc="50" dirty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Таблица</a:t>
            </a:r>
            <a:r>
              <a:rPr lang="ru-RU" sz="5400" b="1" spc="50" dirty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</a:t>
            </a:r>
          </a:p>
          <a:p>
            <a:pPr>
              <a:defRPr/>
            </a:pPr>
            <a:endParaRPr lang="ru-RU" sz="3600" b="1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defRPr/>
            </a:pPr>
            <a:r>
              <a:rPr lang="ru-RU" sz="3600" b="1" spc="50" dirty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фигура прямоугольной формы, состоящая из строк и столбцов. При пересечении строк и столбцов образуется квадраты(ячейки). </a:t>
            </a:r>
          </a:p>
          <a:p>
            <a:pPr>
              <a:defRPr/>
            </a:pPr>
            <a:r>
              <a:rPr lang="ru-RU" sz="3600" b="1" spc="50" dirty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ячейках можно размещать символы (числа, слова, изображения и другие)   </a:t>
            </a:r>
          </a:p>
        </p:txBody>
      </p:sp>
    </p:spTree>
    <p:extLst>
      <p:ext uri="{BB962C8B-B14F-4D97-AF65-F5344CB8AC3E}">
        <p14:creationId xmlns:p14="http://schemas.microsoft.com/office/powerpoint/2010/main" val="260227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12968" cy="1607492"/>
          </a:xfrm>
        </p:spPr>
        <p:txBody>
          <a:bodyPr>
            <a:noAutofit/>
          </a:bodyPr>
          <a:lstStyle/>
          <a:p>
            <a:r>
              <a:rPr lang="ru-RU" sz="3200" i="1" u="sng" dirty="0" smtClean="0"/>
              <a:t>Тема урока: </a:t>
            </a:r>
            <a:br>
              <a:rPr lang="ru-RU" sz="3200" i="1" u="sng" dirty="0" smtClean="0"/>
            </a:br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</a:t>
            </a:r>
            <a:r>
              <a:rPr lang="ru-RU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556001"/>
            <a:ext cx="8424936" cy="1473200"/>
          </a:xfrm>
        </p:spPr>
        <p:txBody>
          <a:bodyPr>
            <a:noAutofit/>
          </a:bodyPr>
          <a:lstStyle/>
          <a:p>
            <a:pPr algn="l"/>
            <a:r>
              <a:rPr lang="ru-RU" sz="28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урока: 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деятельности учащихся по изучению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способа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создания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 в </a:t>
            </a:r>
            <a:r>
              <a:rPr lang="ru-RU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Microsoft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акрепить ЗУН по работе с таблицами.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198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619125" y="71438"/>
            <a:ext cx="7292975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latin typeface="Times New Roman" pitchFamily="18" charset="0"/>
              </a:rPr>
              <a:t>1. </a:t>
            </a:r>
            <a:r>
              <a:rPr lang="ru-RU" altLang="ru-RU" sz="4000" b="1" i="1" u="sng" dirty="0">
                <a:latin typeface="Times New Roman" pitchFamily="18" charset="0"/>
              </a:rPr>
              <a:t>Вставка (создание) таблицы</a:t>
            </a:r>
            <a:br>
              <a:rPr lang="ru-RU" altLang="ru-RU" sz="4000" b="1" i="1" u="sng" dirty="0">
                <a:latin typeface="Times New Roman" pitchFamily="18" charset="0"/>
              </a:rPr>
            </a:br>
            <a:r>
              <a:rPr lang="ru-RU" altLang="ru-RU" sz="1800" i="1" u="sng" dirty="0"/>
              <a:t/>
            </a:r>
            <a:br>
              <a:rPr lang="ru-RU" altLang="ru-RU" sz="1800" i="1" u="sng" dirty="0"/>
            </a:br>
            <a:endParaRPr lang="ru-RU" altLang="ru-RU" sz="1800" i="1" u="sng" dirty="0"/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611188" y="6105525"/>
            <a:ext cx="82375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>
                <a:latin typeface="Times New Roman" pitchFamily="18" charset="0"/>
              </a:rPr>
              <a:t>Команда: </a:t>
            </a:r>
            <a:r>
              <a:rPr lang="ru-RU" altLang="ru-RU" sz="2400" b="1">
                <a:latin typeface="Times New Roman" pitchFamily="18" charset="0"/>
              </a:rPr>
              <a:t>Вставка / Таблица / Вставить таблицу.</a:t>
            </a:r>
            <a:r>
              <a:rPr lang="ru-RU" altLang="ru-RU" sz="2400">
                <a:latin typeface="Times New Roman" pitchFamily="18" charset="0"/>
              </a:rPr>
              <a:t> </a:t>
            </a:r>
          </a:p>
        </p:txBody>
      </p:sp>
      <p:pic>
        <p:nvPicPr>
          <p:cNvPr id="21508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836613"/>
            <a:ext cx="4679950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844550"/>
            <a:ext cx="3959225" cy="489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129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611188" y="110421"/>
            <a:ext cx="7439409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latin typeface="Times New Roman" pitchFamily="18" charset="0"/>
              </a:rPr>
              <a:t> 2. </a:t>
            </a:r>
            <a:r>
              <a:rPr lang="ru-RU" altLang="ru-RU" sz="4000" b="1" i="1" u="sng" dirty="0" smtClean="0">
                <a:latin typeface="Times New Roman" pitchFamily="18" charset="0"/>
              </a:rPr>
              <a:t>Вставка </a:t>
            </a:r>
            <a:r>
              <a:rPr lang="ru-RU" altLang="ru-RU" sz="4000" b="1" i="1" u="sng" dirty="0">
                <a:latin typeface="Times New Roman" pitchFamily="18" charset="0"/>
              </a:rPr>
              <a:t>(создание) таблицы</a:t>
            </a:r>
            <a:br>
              <a:rPr lang="ru-RU" altLang="ru-RU" sz="4000" b="1" i="1" u="sng" dirty="0">
                <a:latin typeface="Times New Roman" pitchFamily="18" charset="0"/>
              </a:rPr>
            </a:br>
            <a:r>
              <a:rPr lang="ru-RU" altLang="ru-RU" sz="1800" i="1" u="sng" dirty="0"/>
              <a:t/>
            </a:r>
            <a:br>
              <a:rPr lang="ru-RU" altLang="ru-RU" sz="1800" i="1" u="sng" dirty="0"/>
            </a:br>
            <a:endParaRPr lang="ru-RU" altLang="ru-RU" sz="1800" i="1" u="sng" dirty="0"/>
          </a:p>
        </p:txBody>
      </p:sp>
      <p:pic>
        <p:nvPicPr>
          <p:cNvPr id="20483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14388"/>
            <a:ext cx="7992887" cy="604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74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485775" y="195263"/>
            <a:ext cx="817245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600" b="1" dirty="0" smtClean="0"/>
              <a:t>3. </a:t>
            </a:r>
            <a:r>
              <a:rPr lang="ru-RU" altLang="ru-RU" sz="3600" b="1" i="1" u="sng" dirty="0"/>
              <a:t>Нарисовать (создать) таблицу</a:t>
            </a:r>
            <a:r>
              <a:rPr lang="ru-RU" altLang="ru-RU" sz="3600" b="1" dirty="0"/>
              <a:t/>
            </a:r>
            <a:br>
              <a:rPr lang="ru-RU" altLang="ru-RU" sz="3600" b="1" dirty="0"/>
            </a:br>
            <a:r>
              <a:rPr lang="ru-RU" altLang="ru-RU" sz="3600" b="1" dirty="0"/>
              <a:t/>
            </a:r>
            <a:br>
              <a:rPr lang="ru-RU" altLang="ru-RU" sz="3600" b="1" dirty="0"/>
            </a:br>
            <a:endParaRPr lang="ru-RU" altLang="ru-RU" sz="3600" b="1" dirty="0"/>
          </a:p>
        </p:txBody>
      </p:sp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485775" y="6091238"/>
            <a:ext cx="88138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 u="sng"/>
              <a:t>Команда:</a:t>
            </a:r>
            <a:r>
              <a:rPr lang="ru-RU" altLang="ru-RU" sz="2800"/>
              <a:t> </a:t>
            </a:r>
            <a:r>
              <a:rPr lang="ru-RU" altLang="ru-RU" sz="2800" b="1" i="1">
                <a:latin typeface="Times New Roman" pitchFamily="18" charset="0"/>
              </a:rPr>
              <a:t>Вставка </a:t>
            </a:r>
            <a:r>
              <a:rPr lang="ru-RU" altLang="ru-RU" sz="2800"/>
              <a:t>/ </a:t>
            </a:r>
            <a:r>
              <a:rPr lang="ru-RU" altLang="ru-RU" sz="2800" b="1" i="1">
                <a:latin typeface="Times New Roman" pitchFamily="18" charset="0"/>
              </a:rPr>
              <a:t>Таблица / Нарисовать таблицу</a:t>
            </a:r>
            <a:r>
              <a:rPr lang="ru-RU" altLang="ru-RU" sz="2800" i="1">
                <a:latin typeface="Times New Roman" pitchFamily="18" charset="0"/>
              </a:rPr>
              <a:t>. </a:t>
            </a:r>
          </a:p>
        </p:txBody>
      </p:sp>
      <p:pic>
        <p:nvPicPr>
          <p:cNvPr id="19460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1065213"/>
            <a:ext cx="8496300" cy="502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209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611188" y="110421"/>
            <a:ext cx="7439409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latin typeface="Times New Roman" pitchFamily="18" charset="0"/>
              </a:rPr>
              <a:t> 2. </a:t>
            </a:r>
            <a:r>
              <a:rPr lang="ru-RU" altLang="ru-RU" sz="4000" b="1" i="1" u="sng" dirty="0" smtClean="0">
                <a:latin typeface="Times New Roman" pitchFamily="18" charset="0"/>
              </a:rPr>
              <a:t>Вставка </a:t>
            </a:r>
            <a:r>
              <a:rPr lang="ru-RU" altLang="ru-RU" sz="4000" b="1" i="1" u="sng" dirty="0">
                <a:latin typeface="Times New Roman" pitchFamily="18" charset="0"/>
              </a:rPr>
              <a:t>(создание) таблицы</a:t>
            </a:r>
            <a:br>
              <a:rPr lang="ru-RU" altLang="ru-RU" sz="4000" b="1" i="1" u="sng" dirty="0">
                <a:latin typeface="Times New Roman" pitchFamily="18" charset="0"/>
              </a:rPr>
            </a:br>
            <a:r>
              <a:rPr lang="ru-RU" altLang="ru-RU" sz="1800" i="1" u="sng" dirty="0"/>
              <a:t/>
            </a:r>
            <a:br>
              <a:rPr lang="ru-RU" altLang="ru-RU" sz="1800" i="1" u="sng" dirty="0"/>
            </a:br>
            <a:endParaRPr lang="ru-RU" altLang="ru-RU" sz="1800" i="1" u="sng" dirty="0"/>
          </a:p>
        </p:txBody>
      </p:sp>
      <p:pic>
        <p:nvPicPr>
          <p:cNvPr id="20483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14388"/>
            <a:ext cx="7992887" cy="604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108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7772400" cy="1470025"/>
          </a:xfrm>
        </p:spPr>
        <p:txBody>
          <a:bodyPr/>
          <a:lstStyle/>
          <a:p>
            <a:r>
              <a:rPr lang="ru-RU" dirty="0" smtClean="0"/>
              <a:t>Алгоритм создания таблиц: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208912" cy="1752600"/>
          </a:xfrm>
        </p:spPr>
        <p:txBody>
          <a:bodyPr>
            <a:no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Установите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курсор в том месте документа, где должна быть таблица.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Нажмите на панели инструментов кнопку </a:t>
            </a:r>
            <a:r>
              <a:rPr lang="ru-RU" sz="28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Вставка</a:t>
            </a:r>
            <a:r>
              <a:rPr lang="ru-RU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Переместите указатель мыши, не отпуская левую клавишу, с первой ячейки сетки вниз и вправо, чтобы указать требуемое количество строк и столбцов таблицы. Получив нужное количество, отпустите клавишу мыши</a:t>
            </a:r>
          </a:p>
        </p:txBody>
      </p:sp>
    </p:spTree>
    <p:extLst>
      <p:ext uri="{BB962C8B-B14F-4D97-AF65-F5344CB8AC3E}">
        <p14:creationId xmlns:p14="http://schemas.microsoft.com/office/powerpoint/2010/main" val="49281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772400" cy="1470025"/>
          </a:xfrm>
        </p:spPr>
        <p:txBody>
          <a:bodyPr/>
          <a:lstStyle/>
          <a:p>
            <a:r>
              <a:rPr lang="ru-RU" b="1" i="1" dirty="0"/>
              <a:t>«Найди ошибки»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44824"/>
            <a:ext cx="8657302" cy="5569290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работы с компьютером я обязательно включаю монитор и сканер, </a:t>
            </a:r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набираю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буквы с помощью мыши, </a:t>
            </a:r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мне необходимо нарисовать картинку, использую сканер. </a:t>
            </a:r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распечатки текста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использую сканер. 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Музыку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прослушиваю с помощью принтера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сохраняю документы на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графопостроителе.</a:t>
            </a:r>
          </a:p>
        </p:txBody>
      </p:sp>
    </p:spTree>
    <p:extLst>
      <p:ext uri="{BB962C8B-B14F-4D97-AF65-F5344CB8AC3E}">
        <p14:creationId xmlns:p14="http://schemas.microsoft.com/office/powerpoint/2010/main" val="76567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WordArt 4"/>
          <p:cNvSpPr>
            <a:spLocks noChangeArrowheads="1" noChangeShapeType="1" noTextEdit="1"/>
          </p:cNvSpPr>
          <p:nvPr/>
        </p:nvSpPr>
        <p:spPr bwMode="auto">
          <a:xfrm>
            <a:off x="323850" y="2636838"/>
            <a:ext cx="8351838" cy="1296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Физкультминутка</a:t>
            </a:r>
          </a:p>
        </p:txBody>
      </p:sp>
    </p:spTree>
    <p:extLst>
      <p:ext uri="{BB962C8B-B14F-4D97-AF65-F5344CB8AC3E}">
        <p14:creationId xmlns:p14="http://schemas.microsoft.com/office/powerpoint/2010/main" val="86365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Рисунок 2" descr="51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51341"/>
            <a:ext cx="2240683" cy="351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Рисунок 5" descr="51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59542"/>
            <a:ext cx="2160240" cy="338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Рисунок 6" descr="51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2278853"/>
            <a:ext cx="2311672" cy="36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5072066" y="285728"/>
            <a:ext cx="3571900" cy="164307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Физкультминутка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«Танцевальная»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Повторяй за нами!</a:t>
            </a:r>
          </a:p>
        </p:txBody>
      </p:sp>
      <p:pic>
        <p:nvPicPr>
          <p:cNvPr id="8" name="Клуб_лайф-М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812360" y="56368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8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9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1.Текстовый  процессор 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 Word </a:t>
            </a:r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…</a:t>
            </a:r>
          </a:p>
        </p:txBody>
      </p:sp>
    </p:spTree>
    <p:extLst>
      <p:ext uri="{BB962C8B-B14F-4D97-AF65-F5344CB8AC3E}">
        <p14:creationId xmlns:p14="http://schemas.microsoft.com/office/powerpoint/2010/main" val="17476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Рисунок 4" descr="54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2" y="540720"/>
            <a:ext cx="2759348" cy="487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Рисунок 7" descr="54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03233"/>
            <a:ext cx="2376263" cy="4197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Рисунок 8" descr="54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36688"/>
            <a:ext cx="2761630" cy="48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Клуб_лайф-М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812360" y="56368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44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9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Вопрос: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2.Курсор – это …</a:t>
            </a:r>
          </a:p>
        </p:txBody>
      </p:sp>
    </p:spTree>
    <p:extLst>
      <p:ext uri="{BB962C8B-B14F-4D97-AF65-F5344CB8AC3E}">
        <p14:creationId xmlns:p14="http://schemas.microsoft.com/office/powerpoint/2010/main" val="177691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Рисунок 4" descr="f1387d2a6e5d661fb95540cf377d0795.gif"/>
          <p:cNvPicPr>
            <a:picLocks noChangeAspect="1"/>
          </p:cNvPicPr>
          <p:nvPr/>
        </p:nvPicPr>
        <p:blipFill>
          <a:blip r:embed="rId5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2583343"/>
            <a:ext cx="3891284" cy="353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Рисунок 5" descr="f1387d2a6e5d661fb95540cf377d0795.gif"/>
          <p:cNvPicPr>
            <a:picLocks noChangeAspect="1"/>
          </p:cNvPicPr>
          <p:nvPr/>
        </p:nvPicPr>
        <p:blipFill>
          <a:blip r:embed="rId5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9087" y="2285992"/>
            <a:ext cx="4215937" cy="383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4857752" y="285728"/>
            <a:ext cx="4071966" cy="20002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Молодцы!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Пусть весь день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 вас будет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хорошее настроение!</a:t>
            </a:r>
          </a:p>
        </p:txBody>
      </p:sp>
      <p:pic>
        <p:nvPicPr>
          <p:cNvPr id="2" name="Клуб_лайф-М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812360" y="5815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5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9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780108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Вопрос: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1473200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3.Клавиша, который удаляет символ справа от курсора</a:t>
            </a:r>
            <a:r>
              <a:rPr lang="ru-RU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587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707814"/>
              </p:ext>
            </p:extLst>
          </p:nvPr>
        </p:nvGraphicFramePr>
        <p:xfrm>
          <a:off x="420688" y="2924944"/>
          <a:ext cx="82296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понедельник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вторник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среда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четверг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пятница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2544" name="Rectangle 4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t-RU" altLang="ru-RU" sz="4000" b="1" smtClean="0"/>
              <a:t>Работа на компьютере</a:t>
            </a:r>
            <a:r>
              <a:rPr lang="tt-RU" altLang="ru-RU" sz="4000" smtClean="0"/>
              <a:t> </a:t>
            </a:r>
            <a:br>
              <a:rPr lang="tt-RU" altLang="ru-RU" sz="4000" smtClean="0"/>
            </a:br>
            <a:endParaRPr lang="ru-RU" altLang="ru-RU" sz="4000" smtClean="0"/>
          </a:p>
        </p:txBody>
      </p:sp>
      <p:sp>
        <p:nvSpPr>
          <p:cNvPr id="22545" name="TextBox 1"/>
          <p:cNvSpPr txBox="1">
            <a:spLocks noChangeArrowheads="1"/>
          </p:cNvSpPr>
          <p:nvPr/>
        </p:nvSpPr>
        <p:spPr bwMode="auto">
          <a:xfrm>
            <a:off x="611188" y="1052736"/>
            <a:ext cx="7848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2400" b="1" dirty="0" smtClean="0"/>
              <a:t>Создание «Мое </a:t>
            </a:r>
            <a:r>
              <a:rPr lang="ru-RU" sz="2400" b="1" dirty="0"/>
              <a:t>расписание на </a:t>
            </a:r>
            <a:r>
              <a:rPr lang="ru-RU" sz="2400" b="1" dirty="0" smtClean="0"/>
              <a:t>неделю», </a:t>
            </a:r>
            <a:r>
              <a:rPr lang="ru-RU" sz="2400" dirty="0" smtClean="0"/>
              <a:t>состоящее </a:t>
            </a:r>
            <a:r>
              <a:rPr lang="ru-RU" sz="2400" dirty="0"/>
              <a:t>из </a:t>
            </a:r>
            <a:r>
              <a:rPr lang="ru-RU" sz="2400" dirty="0" smtClean="0"/>
              <a:t>5 </a:t>
            </a:r>
            <a:r>
              <a:rPr lang="ru-RU" sz="2400" dirty="0"/>
              <a:t>столбцов и </a:t>
            </a:r>
            <a:r>
              <a:rPr lang="ru-RU" sz="2400" dirty="0" smtClean="0"/>
              <a:t>9 строк</a:t>
            </a:r>
            <a:r>
              <a:rPr lang="ru-RU" sz="2400" dirty="0"/>
              <a:t>. В первой строке вы запишите учебные дни недели, а на следующих 8</a:t>
            </a:r>
            <a:r>
              <a:rPr lang="ru-RU" sz="2400" dirty="0" smtClean="0"/>
              <a:t>-ти </a:t>
            </a:r>
            <a:r>
              <a:rPr lang="ru-RU" sz="2400" dirty="0"/>
              <a:t>строчках – свое расписание на неделю.</a:t>
            </a:r>
          </a:p>
        </p:txBody>
      </p:sp>
    </p:spTree>
    <p:extLst>
      <p:ext uri="{BB962C8B-B14F-4D97-AF65-F5344CB8AC3E}">
        <p14:creationId xmlns:p14="http://schemas.microsoft.com/office/powerpoint/2010/main" val="206089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1835150" y="8910"/>
            <a:ext cx="531971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800" b="1" u="sng" dirty="0">
                <a:latin typeface="Times New Roman" pitchFamily="18" charset="0"/>
              </a:rPr>
              <a:t>Закрепление темы</a:t>
            </a:r>
          </a:p>
        </p:txBody>
      </p:sp>
      <p:sp>
        <p:nvSpPr>
          <p:cNvPr id="28676" name="TextBox 1"/>
          <p:cNvSpPr txBox="1">
            <a:spLocks noChangeArrowheads="1"/>
          </p:cNvSpPr>
          <p:nvPr/>
        </p:nvSpPr>
        <p:spPr bwMode="auto">
          <a:xfrm>
            <a:off x="468313" y="834923"/>
            <a:ext cx="84248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2400" i="1" dirty="0"/>
              <a:t>Единицы некоторых физических </a:t>
            </a:r>
            <a:r>
              <a:rPr lang="ru-RU" sz="2400" i="1" dirty="0" smtClean="0"/>
              <a:t>величин</a:t>
            </a:r>
            <a:endParaRPr lang="ru-RU" altLang="ru-RU" sz="24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872398"/>
              </p:ext>
            </p:extLst>
          </p:nvPr>
        </p:nvGraphicFramePr>
        <p:xfrm>
          <a:off x="324223" y="1303065"/>
          <a:ext cx="8568952" cy="518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6144"/>
                <a:gridCol w="1584176"/>
                <a:gridCol w="2664296"/>
                <a:gridCol w="3024336"/>
              </a:tblGrid>
              <a:tr h="461471">
                <a:tc>
                  <a:txBody>
                    <a:bodyPr/>
                    <a:lstStyle/>
                    <a:p>
                      <a:pPr marL="8890">
                        <a:spcAft>
                          <a:spcPts val="0"/>
                        </a:spcAft>
                      </a:pPr>
                      <a:r>
                        <a:rPr lang="ru-RU" sz="2000" b="1" spc="-10" dirty="0">
                          <a:effectLst/>
                        </a:rPr>
                        <a:t>Величина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1750" algn="ctr">
                        <a:spcAft>
                          <a:spcPts val="0"/>
                        </a:spcAft>
                      </a:pPr>
                      <a:r>
                        <a:rPr lang="ru-RU" sz="2000" b="1" spc="-5">
                          <a:effectLst/>
                        </a:rPr>
                        <a:t>Обозначе­</a:t>
                      </a:r>
                      <a:r>
                        <a:rPr lang="ru-RU" sz="2000" b="1" spc="-30">
                          <a:effectLst/>
                        </a:rPr>
                        <a:t>ние </a:t>
                      </a:r>
                      <a:r>
                        <a:rPr lang="ru-RU" sz="2000" b="1" spc="-20">
                          <a:effectLst/>
                        </a:rPr>
                        <a:t>Величины</a:t>
                      </a:r>
                      <a:endParaRPr lang="ru-RU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effectLst/>
                        </a:rPr>
                        <a:t>ЕДИНИЦЫ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1770" marR="191770" algn="ctr"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effectLst/>
                        </a:rPr>
                        <a:t>Обозначение </a:t>
                      </a:r>
                      <a:r>
                        <a:rPr lang="ru-RU" sz="2000" b="1" spc="-10" dirty="0">
                          <a:effectLst/>
                        </a:rPr>
                        <a:t>Единицы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198">
                <a:tc>
                  <a:txBody>
                    <a:bodyPr/>
                    <a:lstStyle/>
                    <a:p>
                      <a:pPr marL="8890">
                        <a:spcAft>
                          <a:spcPts val="0"/>
                        </a:spcAft>
                      </a:pPr>
                      <a:r>
                        <a:rPr lang="ru-RU" sz="2000" spc="-10" dirty="0">
                          <a:effectLst/>
                        </a:rPr>
                        <a:t>Масса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8745" algn="ctr">
                        <a:spcAft>
                          <a:spcPts val="0"/>
                        </a:spcAft>
                      </a:pPr>
                      <a:r>
                        <a:rPr lang="ru-RU" sz="2000" spc="-20" dirty="0">
                          <a:effectLst/>
                        </a:rPr>
                        <a:t>Килограмм</a:t>
                      </a:r>
                      <a:endParaRPr lang="ru-RU" sz="2000" dirty="0">
                        <a:effectLst/>
                      </a:endParaRPr>
                    </a:p>
                    <a:p>
                      <a:pPr marL="109855" marR="118745" algn="ctr">
                        <a:spcAft>
                          <a:spcPts val="0"/>
                        </a:spcAft>
                      </a:pPr>
                      <a:r>
                        <a:rPr lang="ru-RU" sz="2000" spc="-5" dirty="0">
                          <a:effectLst/>
                        </a:rPr>
                        <a:t>грамм</a:t>
                      </a:r>
                      <a:endParaRPr lang="ru-RU" sz="2000" dirty="0">
                        <a:effectLst/>
                      </a:endParaRPr>
                    </a:p>
                    <a:p>
                      <a:pPr marR="11874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47015" algn="ctr">
                        <a:spcAft>
                          <a:spcPts val="0"/>
                        </a:spcAft>
                      </a:pPr>
                      <a:r>
                        <a:rPr lang="ru-RU" sz="2000" spc="15" dirty="0">
                          <a:effectLst/>
                        </a:rPr>
                        <a:t>1 кг= 10</a:t>
                      </a:r>
                      <a:r>
                        <a:rPr lang="ru-RU" sz="2000" spc="15" baseline="30000" dirty="0">
                          <a:effectLst/>
                        </a:rPr>
                        <a:t>3</a:t>
                      </a:r>
                      <a:r>
                        <a:rPr lang="ru-RU" sz="2000" spc="15" dirty="0">
                          <a:effectLst/>
                        </a:rPr>
                        <a:t>г </a:t>
                      </a:r>
                      <a:endParaRPr lang="ru-RU" sz="2000" dirty="0">
                        <a:effectLst/>
                      </a:endParaRPr>
                    </a:p>
                    <a:p>
                      <a:pPr marR="24701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 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678">
                <a:tc>
                  <a:txBody>
                    <a:bodyPr/>
                    <a:lstStyle/>
                    <a:p>
                      <a:pPr marL="8890">
                        <a:spcAft>
                          <a:spcPts val="0"/>
                        </a:spcAft>
                      </a:pPr>
                      <a:r>
                        <a:rPr lang="ru-RU" sz="2000" spc="-25" dirty="0">
                          <a:effectLst/>
                        </a:rPr>
                        <a:t>Сила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28270" algn="ctr">
                        <a:spcAft>
                          <a:spcPts val="0"/>
                        </a:spcAft>
                      </a:pPr>
                      <a:r>
                        <a:rPr lang="ru-RU" sz="2000" spc="-5" dirty="0">
                          <a:effectLst/>
                        </a:rPr>
                        <a:t>Н</a:t>
                      </a:r>
                      <a:r>
                        <a:rPr lang="ru-RU" sz="2000" spc="-5" dirty="0" smtClean="0">
                          <a:effectLst/>
                        </a:rPr>
                        <a:t>ьютон </a:t>
                      </a:r>
                    </a:p>
                    <a:p>
                      <a:pPr marL="118745" marR="128270" algn="ctr">
                        <a:spcAft>
                          <a:spcPts val="0"/>
                        </a:spcAft>
                      </a:pPr>
                      <a:r>
                        <a:rPr lang="ru-RU" sz="2000" spc="-20" dirty="0" smtClean="0">
                          <a:effectLst/>
                        </a:rPr>
                        <a:t>килоньютон </a:t>
                      </a:r>
                      <a:r>
                        <a:rPr lang="ru-RU" sz="2000" spc="-15" dirty="0" err="1">
                          <a:effectLst/>
                        </a:rPr>
                        <a:t>м</a:t>
                      </a:r>
                      <a:r>
                        <a:rPr lang="ru-RU" sz="2000" spc="-15" dirty="0" err="1" smtClean="0">
                          <a:effectLst/>
                        </a:rPr>
                        <a:t>еганьютон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7325" marR="19177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 </a:t>
                      </a:r>
                    </a:p>
                    <a:p>
                      <a:pPr marL="187325" marR="191770" algn="ctr">
                        <a:spcAft>
                          <a:spcPts val="0"/>
                        </a:spcAft>
                      </a:pPr>
                      <a:r>
                        <a:rPr lang="ru-RU" sz="2000" spc="45" dirty="0">
                          <a:effectLst/>
                        </a:rPr>
                        <a:t>1 кН=10</a:t>
                      </a:r>
                      <a:r>
                        <a:rPr lang="ru-RU" sz="2000" spc="45" baseline="30000" dirty="0">
                          <a:effectLst/>
                        </a:rPr>
                        <a:t>3</a:t>
                      </a:r>
                      <a:r>
                        <a:rPr lang="ru-RU" sz="2000" spc="45" dirty="0">
                          <a:effectLst/>
                        </a:rPr>
                        <a:t>Н</a:t>
                      </a:r>
                      <a:endParaRPr lang="ru-RU" sz="2000" dirty="0">
                        <a:effectLst/>
                      </a:endParaRPr>
                    </a:p>
                    <a:p>
                      <a:pPr marL="187325" marR="191770" algn="ctr">
                        <a:spcAft>
                          <a:spcPts val="0"/>
                        </a:spcAft>
                      </a:pPr>
                      <a:r>
                        <a:rPr lang="ru-RU" sz="2000" spc="10" dirty="0" smtClean="0">
                          <a:effectLst/>
                        </a:rPr>
                        <a:t>1</a:t>
                      </a:r>
                      <a:r>
                        <a:rPr lang="en-US" sz="2000" spc="10" dirty="0" smtClean="0">
                          <a:effectLst/>
                        </a:rPr>
                        <a:t>MH</a:t>
                      </a:r>
                      <a:r>
                        <a:rPr lang="ru-RU" sz="2000" spc="140" dirty="0" smtClean="0">
                          <a:effectLst/>
                        </a:rPr>
                        <a:t>=10</a:t>
                      </a:r>
                      <a:r>
                        <a:rPr lang="ru-RU" sz="2000" spc="140" baseline="30000" dirty="0" smtClean="0">
                          <a:effectLst/>
                        </a:rPr>
                        <a:t>б</a:t>
                      </a:r>
                      <a:r>
                        <a:rPr lang="ru-RU" sz="2000" spc="140" dirty="0" smtClean="0">
                          <a:effectLst/>
                        </a:rPr>
                        <a:t>Н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744">
                <a:tc>
                  <a:txBody>
                    <a:bodyPr/>
                    <a:lstStyle/>
                    <a:p>
                      <a:pPr marL="4445">
                        <a:spcAft>
                          <a:spcPts val="0"/>
                        </a:spcAft>
                      </a:pPr>
                      <a:r>
                        <a:rPr lang="ru-RU" sz="2000" spc="-5">
                          <a:effectLst/>
                        </a:rPr>
                        <a:t>Работа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spc="-35" dirty="0">
                          <a:effectLst/>
                        </a:rPr>
                        <a:t>W,(A)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32715" algn="ctr">
                        <a:spcAft>
                          <a:spcPts val="0"/>
                        </a:spcAft>
                      </a:pPr>
                      <a:r>
                        <a:rPr lang="ru-RU" sz="2000" spc="-15" dirty="0">
                          <a:effectLst/>
                        </a:rPr>
                        <a:t>Джоуль</a:t>
                      </a:r>
                      <a:endParaRPr lang="ru-RU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15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20" dirty="0" smtClean="0">
                          <a:effectLst/>
                        </a:rPr>
                        <a:t>Дж</a:t>
                      </a: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678">
                <a:tc>
                  <a:txBody>
                    <a:bodyPr/>
                    <a:lstStyle/>
                    <a:p>
                      <a:pPr marL="4445">
                        <a:spcAft>
                          <a:spcPts val="0"/>
                        </a:spcAft>
                      </a:pPr>
                      <a:r>
                        <a:rPr lang="ru-RU" sz="2000" spc="-10">
                          <a:effectLst/>
                        </a:rPr>
                        <a:t>Энергия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spc="-25">
                          <a:effectLst/>
                        </a:rPr>
                        <a:t>E,</a:t>
                      </a:r>
                      <a:r>
                        <a:rPr lang="ru-RU" sz="2000" spc="-25">
                          <a:effectLst/>
                        </a:rPr>
                        <a:t>(</a:t>
                      </a:r>
                      <a:r>
                        <a:rPr lang="en-US" sz="2000" spc="-25">
                          <a:effectLst/>
                        </a:rPr>
                        <a:t>W</a:t>
                      </a:r>
                      <a:r>
                        <a:rPr lang="ru-RU" sz="2000" spc="-25">
                          <a:effectLst/>
                        </a:rPr>
                        <a:t>)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32715" algn="ctr">
                        <a:spcAft>
                          <a:spcPts val="0"/>
                        </a:spcAft>
                      </a:pPr>
                      <a:r>
                        <a:rPr lang="ru-RU" sz="2000" spc="-20" dirty="0">
                          <a:effectLst/>
                        </a:rPr>
                        <a:t>Килоджоуль</a:t>
                      </a:r>
                      <a:endParaRPr lang="ru-RU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20" dirty="0">
                          <a:effectLst/>
                        </a:rPr>
                        <a:t>м</a:t>
                      </a:r>
                      <a:r>
                        <a:rPr lang="ru-RU" sz="2000" spc="-20" dirty="0" smtClean="0">
                          <a:effectLst/>
                        </a:rPr>
                        <a:t>егаджоуль</a:t>
                      </a:r>
                      <a:endParaRPr lang="ru-RU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10">
                          <a:effectLst/>
                        </a:rPr>
                        <a:t>1 кДж= 10</a:t>
                      </a:r>
                      <a:r>
                        <a:rPr lang="ru-RU" sz="2000" spc="10" baseline="30000">
                          <a:effectLst/>
                        </a:rPr>
                        <a:t>3</a:t>
                      </a:r>
                      <a:r>
                        <a:rPr lang="ru-RU" sz="2000" spc="10">
                          <a:effectLst/>
                        </a:rPr>
                        <a:t>Дж</a:t>
                      </a:r>
                      <a:endParaRPr lang="ru-RU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50">
                          <a:effectLst/>
                        </a:rPr>
                        <a:t>1МДж=10</a:t>
                      </a:r>
                      <a:r>
                        <a:rPr lang="ru-RU" sz="2000" spc="50" baseline="30000">
                          <a:effectLst/>
                        </a:rPr>
                        <a:t>6</a:t>
                      </a:r>
                      <a:r>
                        <a:rPr lang="ru-RU" sz="2000" spc="50">
                          <a:effectLst/>
                        </a:rPr>
                        <a:t>Дж</a:t>
                      </a:r>
                      <a:endParaRPr lang="ru-RU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678">
                <a:tc>
                  <a:txBody>
                    <a:bodyPr/>
                    <a:lstStyle/>
                    <a:p>
                      <a:pPr marL="4445">
                        <a:spcAft>
                          <a:spcPts val="0"/>
                        </a:spcAft>
                      </a:pPr>
                      <a:r>
                        <a:rPr lang="ru-RU" sz="2000" spc="-25">
                          <a:effectLst/>
                        </a:rPr>
                        <a:t>Мощность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P,N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5740" marR="219710" algn="ctr">
                        <a:spcAft>
                          <a:spcPts val="0"/>
                        </a:spcAft>
                      </a:pPr>
                      <a:r>
                        <a:rPr lang="ru-RU" sz="2000" spc="-5" dirty="0">
                          <a:effectLst/>
                        </a:rPr>
                        <a:t>Ватт</a:t>
                      </a:r>
                      <a:endParaRPr lang="ru-RU" sz="2000" dirty="0">
                        <a:effectLst/>
                      </a:endParaRPr>
                    </a:p>
                    <a:p>
                      <a:pPr marL="205740" marR="219710" algn="ctr">
                        <a:spcAft>
                          <a:spcPts val="0"/>
                        </a:spcAft>
                      </a:pPr>
                      <a:r>
                        <a:rPr lang="ru-RU" sz="2000" spc="-5" dirty="0">
                          <a:effectLst/>
                        </a:rPr>
                        <a:t> </a:t>
                      </a:r>
                      <a:r>
                        <a:rPr lang="ru-RU" sz="2000" spc="-15" dirty="0">
                          <a:effectLst/>
                        </a:rPr>
                        <a:t>к</a:t>
                      </a:r>
                      <a:r>
                        <a:rPr lang="ru-RU" sz="2000" spc="-15" dirty="0" smtClean="0">
                          <a:effectLst/>
                        </a:rPr>
                        <a:t>иловатт </a:t>
                      </a:r>
                    </a:p>
                    <a:p>
                      <a:pPr marL="205740" marR="219710" algn="ctr">
                        <a:spcAft>
                          <a:spcPts val="0"/>
                        </a:spcAft>
                      </a:pPr>
                      <a:r>
                        <a:rPr lang="ru-RU" sz="2000" spc="-5" dirty="0" smtClean="0">
                          <a:effectLst/>
                        </a:rPr>
                        <a:t>мегаватт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0020" marR="173990" algn="ctr">
                        <a:spcAft>
                          <a:spcPts val="0"/>
                        </a:spcAft>
                      </a:pPr>
                      <a:r>
                        <a:rPr lang="ru-RU" sz="2000" spc="-10" dirty="0">
                          <a:effectLst/>
                        </a:rPr>
                        <a:t>Вт</a:t>
                      </a:r>
                      <a:endParaRPr lang="ru-RU" sz="2000" dirty="0">
                        <a:effectLst/>
                      </a:endParaRPr>
                    </a:p>
                    <a:p>
                      <a:pPr marL="160020" marR="173990" algn="ctr">
                        <a:spcAft>
                          <a:spcPts val="0"/>
                        </a:spcAft>
                      </a:pPr>
                      <a:r>
                        <a:rPr lang="ru-RU" sz="2000" spc="-10" dirty="0">
                          <a:effectLst/>
                        </a:rPr>
                        <a:t> </a:t>
                      </a:r>
                      <a:r>
                        <a:rPr lang="ru-RU" sz="2000" spc="25" dirty="0" smtClean="0">
                          <a:effectLst/>
                        </a:rPr>
                        <a:t>1кВт=10</a:t>
                      </a:r>
                      <a:r>
                        <a:rPr lang="ru-RU" sz="2000" spc="25" baseline="30000" dirty="0" smtClean="0">
                          <a:effectLst/>
                        </a:rPr>
                        <a:t>3</a:t>
                      </a:r>
                      <a:r>
                        <a:rPr lang="ru-RU" sz="2000" spc="25" dirty="0" smtClean="0">
                          <a:effectLst/>
                        </a:rPr>
                        <a:t>Вт</a:t>
                      </a:r>
                      <a:endParaRPr lang="ru-RU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5" dirty="0">
                          <a:effectLst/>
                        </a:rPr>
                        <a:t>1 Мвт = 10</a:t>
                      </a:r>
                      <a:r>
                        <a:rPr lang="ru-RU" sz="2000" spc="-5" baseline="30000" dirty="0">
                          <a:effectLst/>
                        </a:rPr>
                        <a:t>6</a:t>
                      </a:r>
                      <a:r>
                        <a:rPr lang="ru-RU" sz="2000" spc="-5" dirty="0">
                          <a:effectLst/>
                        </a:rPr>
                        <a:t>Вт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2902" marR="22902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686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4800" b="1" u="sng" dirty="0" smtClean="0">
                <a:solidFill>
                  <a:schemeClr val="tx1"/>
                </a:solidFill>
              </a:rPr>
              <a:t>Дополнительное задание</a:t>
            </a:r>
          </a:p>
        </p:txBody>
      </p:sp>
      <p:graphicFrame>
        <p:nvGraphicFramePr>
          <p:cNvPr id="28830" name="Group 15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472255956"/>
              </p:ext>
            </p:extLst>
          </p:nvPr>
        </p:nvGraphicFramePr>
        <p:xfrm>
          <a:off x="1115616" y="1196752"/>
          <a:ext cx="7560840" cy="5175359"/>
        </p:xfrm>
        <a:graphic>
          <a:graphicData uri="http://schemas.openxmlformats.org/drawingml/2006/table">
            <a:tbl>
              <a:tblPr/>
              <a:tblGrid>
                <a:gridCol w="1784758"/>
                <a:gridCol w="1172712"/>
                <a:gridCol w="1223781"/>
                <a:gridCol w="1325763"/>
                <a:gridCol w="1045714"/>
                <a:gridCol w="1008112"/>
              </a:tblGrid>
              <a:tr h="5033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Проходной бал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Фамилия, имя и отчество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Татарский язык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Сумма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Результат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30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Ганиев А.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нет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30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Закиров И.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нет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1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Исламов З.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да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30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Хузина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нет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6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Мусин Р.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да</a:t>
                      </a:r>
                    </a:p>
                  </a:txBody>
                  <a:tcPr marL="91444" marR="91444"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714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Допущено </a:t>
            </a:r>
            <a:r>
              <a:rPr lang="ru-RU" b="1" u="sng" dirty="0" smtClean="0"/>
              <a:t>6 </a:t>
            </a:r>
            <a:r>
              <a:rPr lang="ru-RU" b="1" u="sng" dirty="0"/>
              <a:t>существенных ошибок: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412776"/>
            <a:ext cx="8712968" cy="5256584"/>
          </a:xfrm>
        </p:spPr>
        <p:txBody>
          <a:bodyPr>
            <a:normAutofit fontScale="92500" lnSpcReduction="1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3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Обязательно нужно включить монитор и системный блок; 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3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Буквы набирают с помощью клавиатуры; 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3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построения изображения сканер не используется (он нужен только для ввода в компьютер уже существующих изображений на бумаге); 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3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распечатки используется принтер; 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Музыку </a:t>
            </a:r>
            <a:r>
              <a:rPr lang="ru-RU" sz="3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прослушивают с помощью колонок или через наушники; </a:t>
            </a:r>
            <a:endParaRPr lang="ru-RU" sz="31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Документы сохраняются в устройствах памяти.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390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4098" y="1030088"/>
            <a:ext cx="8064896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Давайте обсудим</a:t>
            </a:r>
          </a:p>
        </p:txBody>
      </p:sp>
      <p:sp>
        <p:nvSpPr>
          <p:cNvPr id="31747" name="Прямоугольник 3"/>
          <p:cNvSpPr>
            <a:spLocks noChangeArrowheads="1"/>
          </p:cNvSpPr>
          <p:nvPr/>
        </p:nvSpPr>
        <p:spPr bwMode="auto">
          <a:xfrm>
            <a:off x="900113" y="-5337175"/>
            <a:ext cx="6767512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altLang="ru-RU" sz="2000">
                <a:solidFill>
                  <a:srgbClr val="000000"/>
                </a:solidFill>
              </a:rPr>
              <a:t>Какие данные называют цифровыми?</a:t>
            </a: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solidFill>
                  <a:srgbClr val="000000"/>
                </a:solidFill>
              </a:rPr>
              <a:t>Почему возникла потребность в цифровом представлении информации?</a:t>
            </a: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solidFill>
                  <a:srgbClr val="000000"/>
                </a:solidFill>
              </a:rPr>
              <a:t>Как получить двоичный код целого десятичного числа?</a:t>
            </a: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solidFill>
                  <a:srgbClr val="000000"/>
                </a:solidFill>
              </a:rPr>
              <a:t>Каким образом осуществляется двоичное кодирование текстовой информации?</a:t>
            </a:r>
          </a:p>
          <a:p>
            <a:pPr eaLnBrk="1" hangingPunct="1">
              <a:buFontTx/>
              <a:buAutoNum type="arabicPeriod"/>
            </a:pPr>
            <a:r>
              <a:rPr lang="ru-RU" altLang="ru-RU" sz="2000">
                <a:solidFill>
                  <a:srgbClr val="000000"/>
                </a:solidFill>
              </a:rPr>
              <a:t>Какими способами могут быть оцифрованы графические изображения?</a:t>
            </a:r>
          </a:p>
        </p:txBody>
      </p:sp>
      <p:sp>
        <p:nvSpPr>
          <p:cNvPr id="31748" name="Прямоугольник 4"/>
          <p:cNvSpPr>
            <a:spLocks noChangeArrowheads="1"/>
          </p:cNvSpPr>
          <p:nvPr/>
        </p:nvSpPr>
        <p:spPr bwMode="auto">
          <a:xfrm>
            <a:off x="692150" y="2392363"/>
            <a:ext cx="7777163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altLang="ru-RU" sz="2800" dirty="0"/>
              <a:t>Какую тему мы с Вами прошли?</a:t>
            </a:r>
          </a:p>
          <a:p>
            <a:pPr eaLnBrk="1" hangingPunct="1">
              <a:buFontTx/>
              <a:buAutoNum type="arabicPeriod"/>
            </a:pPr>
            <a:r>
              <a:rPr lang="ru-RU" altLang="ru-RU" sz="2800" dirty="0"/>
              <a:t>Из чего состоит таблица?</a:t>
            </a:r>
          </a:p>
          <a:p>
            <a:pPr eaLnBrk="1" hangingPunct="1">
              <a:buFontTx/>
              <a:buAutoNum type="arabicPeriod"/>
            </a:pPr>
            <a:r>
              <a:rPr lang="ru-RU" altLang="ru-RU" sz="2800" dirty="0"/>
              <a:t>Чем заполняют таблицу?</a:t>
            </a:r>
          </a:p>
          <a:p>
            <a:pPr eaLnBrk="1" hangingPunct="1">
              <a:buFontTx/>
              <a:buAutoNum type="arabicPeriod"/>
            </a:pPr>
            <a:r>
              <a:rPr lang="ru-RU" altLang="ru-RU" sz="2800" dirty="0"/>
              <a:t>Перечислите способы создания таблицы</a:t>
            </a:r>
            <a:r>
              <a:rPr lang="ru-RU" altLang="ru-RU" sz="2800" dirty="0" smtClean="0"/>
              <a:t>?</a:t>
            </a:r>
          </a:p>
          <a:p>
            <a:pPr eaLnBrk="1" hangingPunct="1">
              <a:buFontTx/>
              <a:buAutoNum type="arabicPeriod"/>
            </a:pPr>
            <a:r>
              <a:rPr lang="ru-RU" altLang="ru-RU" sz="2800" dirty="0" smtClean="0"/>
              <a:t>Мы сегодня каким способом создали таблицу?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124337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ChangeArrowheads="1"/>
          </p:cNvSpPr>
          <p:nvPr/>
        </p:nvSpPr>
        <p:spPr bwMode="auto">
          <a:xfrm>
            <a:off x="346841" y="2255386"/>
            <a:ext cx="854563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indent="-742950">
              <a:buAutoNum type="arabicPeriod"/>
            </a:pPr>
            <a:r>
              <a:rPr lang="ru-RU" sz="3600" i="1" dirty="0" smtClean="0"/>
              <a:t>Создать таблицу по одной из тем: </a:t>
            </a:r>
          </a:p>
          <a:p>
            <a:r>
              <a:rPr lang="ru-RU" sz="3600" b="1" dirty="0" smtClean="0"/>
              <a:t>«Адреса моих друзей», </a:t>
            </a:r>
          </a:p>
          <a:p>
            <a:r>
              <a:rPr lang="ru-RU" sz="3600" b="1" dirty="0" smtClean="0"/>
              <a:t>«Телефоны моих друзей», </a:t>
            </a:r>
          </a:p>
          <a:p>
            <a:r>
              <a:rPr lang="ru-RU" sz="3600" b="1" dirty="0" smtClean="0"/>
              <a:t>«Адреса </a:t>
            </a:r>
            <a:r>
              <a:rPr lang="ru-RU" sz="3600" b="1" dirty="0"/>
              <a:t>и телефоны моих друзей</a:t>
            </a:r>
            <a:r>
              <a:rPr lang="ru-RU" sz="3600" b="1" dirty="0" smtClean="0"/>
              <a:t>». </a:t>
            </a:r>
            <a:endParaRPr lang="ru-RU" sz="3600" b="1" dirty="0"/>
          </a:p>
          <a:p>
            <a:endParaRPr lang="ru-RU" sz="3600" dirty="0"/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1835150" y="836712"/>
            <a:ext cx="531971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sz="4800" b="1" u="sng" dirty="0">
                <a:latin typeface="Times New Roman" pitchFamily="18" charset="0"/>
              </a:rPr>
              <a:t>Домашнее задание</a:t>
            </a:r>
            <a:endParaRPr lang="ru-RU" altLang="ru-RU" sz="4800" b="1" u="sng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60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ChangeArrowheads="1"/>
          </p:cNvSpPr>
          <p:nvPr/>
        </p:nvSpPr>
        <p:spPr bwMode="auto">
          <a:xfrm>
            <a:off x="346841" y="2809384"/>
            <a:ext cx="854563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indent="-742950">
              <a:buAutoNum type="arabicPeriod"/>
            </a:pPr>
            <a:r>
              <a:rPr lang="ru-RU" sz="3600" b="1" i="1" dirty="0" smtClean="0"/>
              <a:t>Сегодня на уроке я узнал…</a:t>
            </a:r>
          </a:p>
          <a:p>
            <a:pPr marL="742950" indent="-742950">
              <a:buAutoNum type="arabicPeriod"/>
            </a:pPr>
            <a:r>
              <a:rPr lang="ru-RU" sz="3600" b="1" i="1" dirty="0" smtClean="0"/>
              <a:t>Было интересно…</a:t>
            </a:r>
          </a:p>
          <a:p>
            <a:pPr marL="742950" indent="-742950">
              <a:buAutoNum type="arabicPeriod"/>
            </a:pPr>
            <a:r>
              <a:rPr lang="ru-RU" sz="3600" b="1" i="1" dirty="0" smtClean="0"/>
              <a:t>Какие трудности возникли…</a:t>
            </a:r>
            <a:endParaRPr lang="ru-RU" sz="3600" b="1" dirty="0"/>
          </a:p>
          <a:p>
            <a:endParaRPr lang="ru-RU" sz="3600" dirty="0"/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1835150" y="836712"/>
            <a:ext cx="316060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sz="4800" b="1" u="sng" dirty="0" smtClean="0">
                <a:latin typeface="Times New Roman" pitchFamily="18" charset="0"/>
              </a:rPr>
              <a:t>Рефлексия</a:t>
            </a:r>
            <a:endParaRPr lang="ru-RU" altLang="ru-RU" sz="4800" b="1" u="sng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6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484784"/>
            <a:ext cx="6192688" cy="4005064"/>
          </a:xfrm>
          <a:prstGeom prst="rect">
            <a:avLst/>
          </a:prstGeom>
          <a:noFill/>
        </p:spPr>
        <p:txBody>
          <a:bodyPr>
            <a:prstTxWarp prst="textWave2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</a:t>
            </a:r>
          </a:p>
          <a:p>
            <a:pPr algn="ctr">
              <a:defRPr/>
            </a:pPr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</a:t>
            </a:r>
          </a:p>
          <a:p>
            <a:pPr algn="ctr">
              <a:defRPr/>
            </a:pPr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97772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2400" cy="1470025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знаний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пройденному материалу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212976"/>
            <a:ext cx="6400800" cy="1473200"/>
          </a:xfrm>
        </p:spPr>
        <p:txBody>
          <a:bodyPr>
            <a:noAutofit/>
          </a:bodyPr>
          <a:lstStyle/>
          <a:p>
            <a:r>
              <a:rPr lang="ru-RU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 на компьютере </a:t>
            </a:r>
            <a:endParaRPr lang="ru-RU" sz="6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110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418" y="-171400"/>
            <a:ext cx="7772400" cy="1470025"/>
          </a:xfrm>
        </p:spPr>
        <p:txBody>
          <a:bodyPr/>
          <a:lstStyle/>
          <a:p>
            <a:r>
              <a:rPr lang="ru-RU" dirty="0" smtClean="0">
                <a:ln w="3175">
                  <a:solidFill>
                    <a:schemeClr val="tx1"/>
                  </a:solidFill>
                </a:ln>
              </a:rPr>
              <a:t>Разгадайте кроссворд</a:t>
            </a:r>
            <a:endParaRPr lang="ru-RU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" y="4221088"/>
            <a:ext cx="8928992" cy="2472680"/>
          </a:xfrm>
        </p:spPr>
        <p:txBody>
          <a:bodyPr>
            <a:normAutofit fontScale="25000" lnSpcReduction="20000"/>
          </a:bodyPr>
          <a:lstStyle/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внешнего вида документа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называется положение листа бумаги в документе </a:t>
            </a:r>
            <a:r>
              <a:rPr lang="en-US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?(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книжная или альбомная)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Расстояние между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словами.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от краев страницы до границы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Упорядоченная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Текстовый редактор или текстовый… 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строками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grpSp>
        <p:nvGrpSpPr>
          <p:cNvPr id="96" name="Группа 95"/>
          <p:cNvGrpSpPr/>
          <p:nvPr/>
        </p:nvGrpSpPr>
        <p:grpSpPr>
          <a:xfrm>
            <a:off x="1077963" y="1620553"/>
            <a:ext cx="4030662" cy="360363"/>
            <a:chOff x="1431130" y="1639189"/>
            <a:chExt cx="4030662" cy="360363"/>
          </a:xfrm>
        </p:grpSpPr>
        <p:sp>
          <p:nvSpPr>
            <p:cNvPr id="42" name="Rectangle 19"/>
            <p:cNvSpPr>
              <a:spLocks noChangeArrowheads="1"/>
            </p:cNvSpPr>
            <p:nvPr/>
          </p:nvSpPr>
          <p:spPr bwMode="auto">
            <a:xfrm>
              <a:off x="1862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3" name="Rectangle 20"/>
            <p:cNvSpPr>
              <a:spLocks noChangeArrowheads="1"/>
            </p:cNvSpPr>
            <p:nvPr/>
          </p:nvSpPr>
          <p:spPr bwMode="auto">
            <a:xfrm>
              <a:off x="222170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4" name="Rectangle 21"/>
            <p:cNvSpPr>
              <a:spLocks noChangeArrowheads="1"/>
            </p:cNvSpPr>
            <p:nvPr/>
          </p:nvSpPr>
          <p:spPr bwMode="auto">
            <a:xfrm>
              <a:off x="258206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5" name="Rectangle 22"/>
            <p:cNvSpPr>
              <a:spLocks noChangeArrowheads="1"/>
            </p:cNvSpPr>
            <p:nvPr/>
          </p:nvSpPr>
          <p:spPr bwMode="auto">
            <a:xfrm>
              <a:off x="29424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6" name="Rectangle 23"/>
            <p:cNvSpPr>
              <a:spLocks noChangeArrowheads="1"/>
            </p:cNvSpPr>
            <p:nvPr/>
          </p:nvSpPr>
          <p:spPr bwMode="auto">
            <a:xfrm>
              <a:off x="33027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7" name="Rectangle 24"/>
            <p:cNvSpPr>
              <a:spLocks noChangeArrowheads="1"/>
            </p:cNvSpPr>
            <p:nvPr/>
          </p:nvSpPr>
          <p:spPr bwMode="auto">
            <a:xfrm>
              <a:off x="366315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8" name="Rectangle 25"/>
            <p:cNvSpPr>
              <a:spLocks noChangeArrowheads="1"/>
            </p:cNvSpPr>
            <p:nvPr/>
          </p:nvSpPr>
          <p:spPr bwMode="auto">
            <a:xfrm>
              <a:off x="4021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9" name="Rectangle 26"/>
            <p:cNvSpPr>
              <a:spLocks noChangeArrowheads="1"/>
            </p:cNvSpPr>
            <p:nvPr/>
          </p:nvSpPr>
          <p:spPr bwMode="auto">
            <a:xfrm>
              <a:off x="43822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50" name="Rectangle 27"/>
            <p:cNvSpPr>
              <a:spLocks noChangeArrowheads="1"/>
            </p:cNvSpPr>
            <p:nvPr/>
          </p:nvSpPr>
          <p:spPr bwMode="auto">
            <a:xfrm>
              <a:off x="510301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Rectangle 28"/>
            <p:cNvSpPr>
              <a:spLocks noChangeArrowheads="1"/>
            </p:cNvSpPr>
            <p:nvPr/>
          </p:nvSpPr>
          <p:spPr bwMode="auto">
            <a:xfrm>
              <a:off x="474424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68"/>
            <p:cNvSpPr>
              <a:spLocks noChangeArrowheads="1"/>
            </p:cNvSpPr>
            <p:nvPr/>
          </p:nvSpPr>
          <p:spPr bwMode="auto">
            <a:xfrm>
              <a:off x="1431130" y="1639189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 dirty="0"/>
                <a:t>2</a:t>
              </a:r>
            </a:p>
          </p:txBody>
        </p:sp>
      </p:grpSp>
      <p:sp>
        <p:nvSpPr>
          <p:cNvPr id="37" name="Oval 7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429542" y="1255320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1</a:t>
            </a:r>
          </a:p>
        </p:txBody>
      </p:sp>
      <p:sp>
        <p:nvSpPr>
          <p:cNvPr id="12" name="Rectangle 36"/>
          <p:cNvSpPr>
            <a:spLocks noChangeArrowheads="1"/>
          </p:cNvSpPr>
          <p:nvPr/>
        </p:nvSpPr>
        <p:spPr bwMode="auto">
          <a:xfrm>
            <a:off x="2955693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Rectangle 37"/>
          <p:cNvSpPr>
            <a:spLocks noChangeArrowheads="1"/>
          </p:cNvSpPr>
          <p:nvPr/>
        </p:nvSpPr>
        <p:spPr bwMode="auto">
          <a:xfrm>
            <a:off x="3316056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3676418" y="2352239"/>
            <a:ext cx="358775" cy="360362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Rectangle 39"/>
          <p:cNvSpPr>
            <a:spLocks noChangeArrowheads="1"/>
          </p:cNvSpPr>
          <p:nvPr/>
        </p:nvSpPr>
        <p:spPr bwMode="auto">
          <a:xfrm>
            <a:off x="4036781" y="2352239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Oval 72"/>
          <p:cNvSpPr>
            <a:spLocks noChangeArrowheads="1"/>
          </p:cNvSpPr>
          <p:nvPr/>
        </p:nvSpPr>
        <p:spPr bwMode="auto">
          <a:xfrm>
            <a:off x="2523893" y="2352239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4</a:t>
            </a:r>
          </a:p>
        </p:txBody>
      </p:sp>
      <p:sp>
        <p:nvSpPr>
          <p:cNvPr id="11" name="Rectangle 35"/>
          <p:cNvSpPr>
            <a:spLocks noChangeArrowheads="1"/>
          </p:cNvSpPr>
          <p:nvPr/>
        </p:nvSpPr>
        <p:spPr bwMode="auto">
          <a:xfrm>
            <a:off x="33043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Rectangle 40"/>
          <p:cNvSpPr>
            <a:spLocks noChangeArrowheads="1"/>
          </p:cNvSpPr>
          <p:nvPr/>
        </p:nvSpPr>
        <p:spPr bwMode="auto">
          <a:xfrm>
            <a:off x="2944017" y="2712601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Rectangle 44"/>
          <p:cNvSpPr>
            <a:spLocks noChangeArrowheads="1"/>
          </p:cNvSpPr>
          <p:nvPr/>
        </p:nvSpPr>
        <p:spPr bwMode="auto">
          <a:xfrm>
            <a:off x="3663154" y="2712601"/>
            <a:ext cx="358775" cy="360363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Rectangle 45"/>
          <p:cNvSpPr>
            <a:spLocks noChangeArrowheads="1"/>
          </p:cNvSpPr>
          <p:nvPr/>
        </p:nvSpPr>
        <p:spPr bwMode="auto">
          <a:xfrm>
            <a:off x="4023517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Rectangle 47"/>
          <p:cNvSpPr>
            <a:spLocks noChangeArrowheads="1"/>
          </p:cNvSpPr>
          <p:nvPr/>
        </p:nvSpPr>
        <p:spPr bwMode="auto">
          <a:xfrm>
            <a:off x="4744242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48"/>
          <p:cNvSpPr>
            <a:spLocks noChangeArrowheads="1"/>
          </p:cNvSpPr>
          <p:nvPr/>
        </p:nvSpPr>
        <p:spPr bwMode="auto">
          <a:xfrm>
            <a:off x="43838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Oval 73"/>
          <p:cNvSpPr>
            <a:spLocks noChangeArrowheads="1"/>
          </p:cNvSpPr>
          <p:nvPr/>
        </p:nvSpPr>
        <p:spPr bwMode="auto">
          <a:xfrm>
            <a:off x="2512217" y="2712601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5</a:t>
            </a: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18645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/>
          </a:p>
        </p:txBody>
      </p:sp>
      <p:sp>
        <p:nvSpPr>
          <p:cNvPr id="53" name="Rectangle 6"/>
          <p:cNvSpPr>
            <a:spLocks noChangeArrowheads="1"/>
          </p:cNvSpPr>
          <p:nvPr/>
        </p:nvSpPr>
        <p:spPr bwMode="auto">
          <a:xfrm>
            <a:off x="2223292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/>
          </a:p>
        </p:txBody>
      </p:sp>
      <p:sp>
        <p:nvSpPr>
          <p:cNvPr id="54" name="Rectangle 7"/>
          <p:cNvSpPr>
            <a:spLocks noChangeArrowheads="1"/>
          </p:cNvSpPr>
          <p:nvPr/>
        </p:nvSpPr>
        <p:spPr bwMode="auto">
          <a:xfrm>
            <a:off x="2583655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/>
          </a:p>
        </p:txBody>
      </p:sp>
      <p:sp>
        <p:nvSpPr>
          <p:cNvPr id="55" name="Rectangle 8"/>
          <p:cNvSpPr>
            <a:spLocks noChangeArrowheads="1"/>
          </p:cNvSpPr>
          <p:nvPr/>
        </p:nvSpPr>
        <p:spPr bwMode="auto">
          <a:xfrm>
            <a:off x="29440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/>
          </a:p>
        </p:txBody>
      </p:sp>
      <p:sp>
        <p:nvSpPr>
          <p:cNvPr id="56" name="Rectangle 9"/>
          <p:cNvSpPr>
            <a:spLocks noChangeArrowheads="1"/>
          </p:cNvSpPr>
          <p:nvPr/>
        </p:nvSpPr>
        <p:spPr bwMode="auto">
          <a:xfrm>
            <a:off x="33043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/>
          </a:p>
        </p:txBody>
      </p:sp>
      <p:sp>
        <p:nvSpPr>
          <p:cNvPr id="57" name="Rectangle 10"/>
          <p:cNvSpPr>
            <a:spLocks noChangeArrowheads="1"/>
          </p:cNvSpPr>
          <p:nvPr/>
        </p:nvSpPr>
        <p:spPr bwMode="auto">
          <a:xfrm>
            <a:off x="3664742" y="1271152"/>
            <a:ext cx="358775" cy="360362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/>
          </a:p>
        </p:txBody>
      </p:sp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4023517" y="1271152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59" name="Rectangle 12"/>
          <p:cNvSpPr>
            <a:spLocks noChangeArrowheads="1"/>
          </p:cNvSpPr>
          <p:nvPr/>
        </p:nvSpPr>
        <p:spPr bwMode="auto">
          <a:xfrm>
            <a:off x="43838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/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4745830" y="127115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" name="Rectangle 59"/>
          <p:cNvSpPr>
            <a:spLocks noChangeArrowheads="1"/>
          </p:cNvSpPr>
          <p:nvPr/>
        </p:nvSpPr>
        <p:spPr bwMode="auto">
          <a:xfrm>
            <a:off x="5103017" y="1274633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54665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3" name="Rectangle 59"/>
          <p:cNvSpPr>
            <a:spLocks noChangeArrowheads="1"/>
          </p:cNvSpPr>
          <p:nvPr/>
        </p:nvSpPr>
        <p:spPr bwMode="auto">
          <a:xfrm>
            <a:off x="5823742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4" name="Rectangle 59"/>
          <p:cNvSpPr>
            <a:spLocks noChangeArrowheads="1"/>
          </p:cNvSpPr>
          <p:nvPr/>
        </p:nvSpPr>
        <p:spPr bwMode="auto">
          <a:xfrm>
            <a:off x="6182517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5" name="Rectangle 59"/>
          <p:cNvSpPr>
            <a:spLocks noChangeArrowheads="1"/>
          </p:cNvSpPr>
          <p:nvPr/>
        </p:nvSpPr>
        <p:spPr bwMode="auto">
          <a:xfrm>
            <a:off x="65460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4" name="Группа 83"/>
          <p:cNvGrpSpPr/>
          <p:nvPr/>
        </p:nvGrpSpPr>
        <p:grpSpPr>
          <a:xfrm>
            <a:off x="2102335" y="1980915"/>
            <a:ext cx="2647515" cy="371324"/>
            <a:chOff x="3182579" y="1980915"/>
            <a:chExt cx="2647515" cy="371324"/>
          </a:xfrm>
        </p:grpSpPr>
        <p:sp>
          <p:nvSpPr>
            <p:cNvPr id="8" name="Rectangle 31"/>
            <p:cNvSpPr>
              <a:spLocks noChangeArrowheads="1"/>
            </p:cNvSpPr>
            <p:nvPr/>
          </p:nvSpPr>
          <p:spPr bwMode="auto">
            <a:xfrm>
              <a:off x="439023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9" name="Rectangle 32"/>
            <p:cNvSpPr>
              <a:spLocks noChangeArrowheads="1"/>
            </p:cNvSpPr>
            <p:nvPr/>
          </p:nvSpPr>
          <p:spPr bwMode="auto">
            <a:xfrm>
              <a:off x="403145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Rectangle 33"/>
            <p:cNvSpPr>
              <a:spLocks noChangeArrowheads="1"/>
            </p:cNvSpPr>
            <p:nvPr/>
          </p:nvSpPr>
          <p:spPr bwMode="auto">
            <a:xfrm>
              <a:off x="3671094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Rectangle 31"/>
            <p:cNvSpPr>
              <a:spLocks noChangeArrowheads="1"/>
            </p:cNvSpPr>
            <p:nvPr/>
          </p:nvSpPr>
          <p:spPr bwMode="auto">
            <a:xfrm>
              <a:off x="474900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68" name="Rectangle 31"/>
            <p:cNvSpPr>
              <a:spLocks noChangeArrowheads="1"/>
            </p:cNvSpPr>
            <p:nvPr/>
          </p:nvSpPr>
          <p:spPr bwMode="auto">
            <a:xfrm>
              <a:off x="510778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69" name="Rectangle 31"/>
            <p:cNvSpPr>
              <a:spLocks noChangeArrowheads="1"/>
            </p:cNvSpPr>
            <p:nvPr/>
          </p:nvSpPr>
          <p:spPr bwMode="auto">
            <a:xfrm>
              <a:off x="5471319" y="1980916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74" name="Oval 68"/>
            <p:cNvSpPr>
              <a:spLocks noChangeArrowheads="1"/>
            </p:cNvSpPr>
            <p:nvPr/>
          </p:nvSpPr>
          <p:spPr bwMode="auto">
            <a:xfrm>
              <a:off x="3182579" y="1980915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b="1" dirty="0" smtClean="0"/>
                <a:t>3</a:t>
              </a:r>
              <a:endParaRPr lang="ru-RU" altLang="ru-RU" sz="1800" b="1" dirty="0"/>
            </a:p>
          </p:txBody>
        </p:sp>
      </p:grpSp>
      <p:grpSp>
        <p:nvGrpSpPr>
          <p:cNvPr id="80" name="Группа 79"/>
          <p:cNvGrpSpPr/>
          <p:nvPr/>
        </p:nvGrpSpPr>
        <p:grpSpPr>
          <a:xfrm>
            <a:off x="2155875" y="3072970"/>
            <a:ext cx="3665536" cy="360365"/>
            <a:chOff x="3239294" y="3071375"/>
            <a:chExt cx="3665536" cy="360365"/>
          </a:xfrm>
        </p:grpSpPr>
        <p:sp>
          <p:nvSpPr>
            <p:cNvPr id="6" name="Rectangle 13"/>
            <p:cNvSpPr>
              <a:spLocks noChangeArrowheads="1"/>
            </p:cNvSpPr>
            <p:nvPr/>
          </p:nvSpPr>
          <p:spPr bwMode="auto">
            <a:xfrm>
              <a:off x="5833269" y="3071376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Rectangle 41"/>
            <p:cNvSpPr>
              <a:spLocks noChangeArrowheads="1"/>
            </p:cNvSpPr>
            <p:nvPr/>
          </p:nvSpPr>
          <p:spPr bwMode="auto">
            <a:xfrm>
              <a:off x="36710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46"/>
            <p:cNvSpPr>
              <a:spLocks noChangeArrowheads="1"/>
            </p:cNvSpPr>
            <p:nvPr/>
          </p:nvSpPr>
          <p:spPr bwMode="auto">
            <a:xfrm>
              <a:off x="6187280" y="3071375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Rectangle 50"/>
            <p:cNvSpPr>
              <a:spLocks noChangeArrowheads="1"/>
            </p:cNvSpPr>
            <p:nvPr/>
          </p:nvSpPr>
          <p:spPr bwMode="auto">
            <a:xfrm>
              <a:off x="5107780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Rectangle 51"/>
            <p:cNvSpPr>
              <a:spLocks noChangeArrowheads="1"/>
            </p:cNvSpPr>
            <p:nvPr/>
          </p:nvSpPr>
          <p:spPr bwMode="auto">
            <a:xfrm>
              <a:off x="5474494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Rectangle 55"/>
            <p:cNvSpPr>
              <a:spLocks noChangeArrowheads="1"/>
            </p:cNvSpPr>
            <p:nvPr/>
          </p:nvSpPr>
          <p:spPr bwMode="auto">
            <a:xfrm>
              <a:off x="47505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Rectangle 56"/>
            <p:cNvSpPr>
              <a:spLocks noChangeArrowheads="1"/>
            </p:cNvSpPr>
            <p:nvPr/>
          </p:nvSpPr>
          <p:spPr bwMode="auto">
            <a:xfrm>
              <a:off x="4390231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Rectangle 57"/>
            <p:cNvSpPr>
              <a:spLocks noChangeArrowheads="1"/>
            </p:cNvSpPr>
            <p:nvPr/>
          </p:nvSpPr>
          <p:spPr bwMode="auto">
            <a:xfrm>
              <a:off x="4031456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Oval 74"/>
            <p:cNvSpPr>
              <a:spLocks noChangeArrowheads="1"/>
            </p:cNvSpPr>
            <p:nvPr/>
          </p:nvSpPr>
          <p:spPr bwMode="auto">
            <a:xfrm>
              <a:off x="3239294" y="3071377"/>
              <a:ext cx="433387" cy="360362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/>
                <a:t>6</a:t>
              </a:r>
            </a:p>
          </p:txBody>
        </p:sp>
        <p:sp>
          <p:nvSpPr>
            <p:cNvPr id="76" name="Rectangle 46"/>
            <p:cNvSpPr>
              <a:spLocks noChangeArrowheads="1"/>
            </p:cNvSpPr>
            <p:nvPr/>
          </p:nvSpPr>
          <p:spPr bwMode="auto">
            <a:xfrm>
              <a:off x="6546055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7" name="Rectangle 42"/>
          <p:cNvSpPr>
            <a:spLocks noChangeArrowheads="1"/>
          </p:cNvSpPr>
          <p:nvPr/>
        </p:nvSpPr>
        <p:spPr bwMode="auto">
          <a:xfrm>
            <a:off x="22248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8" name="Rectangle 60"/>
          <p:cNvSpPr>
            <a:spLocks noChangeArrowheads="1"/>
          </p:cNvSpPr>
          <p:nvPr/>
        </p:nvSpPr>
        <p:spPr bwMode="auto">
          <a:xfrm>
            <a:off x="33043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9" name="Rectangle 61"/>
          <p:cNvSpPr>
            <a:spLocks noChangeArrowheads="1"/>
          </p:cNvSpPr>
          <p:nvPr/>
        </p:nvSpPr>
        <p:spPr bwMode="auto">
          <a:xfrm>
            <a:off x="29440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0" name="Rectangle 62"/>
          <p:cNvSpPr>
            <a:spLocks noChangeArrowheads="1"/>
          </p:cNvSpPr>
          <p:nvPr/>
        </p:nvSpPr>
        <p:spPr bwMode="auto">
          <a:xfrm>
            <a:off x="2585242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1" name="Rectangle 63"/>
          <p:cNvSpPr>
            <a:spLocks noChangeArrowheads="1"/>
          </p:cNvSpPr>
          <p:nvPr/>
        </p:nvSpPr>
        <p:spPr bwMode="auto">
          <a:xfrm>
            <a:off x="1504155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2" name="Rectangle 64"/>
          <p:cNvSpPr>
            <a:spLocks noChangeArrowheads="1"/>
          </p:cNvSpPr>
          <p:nvPr/>
        </p:nvSpPr>
        <p:spPr bwMode="auto">
          <a:xfrm>
            <a:off x="18645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3" name="Oval 75"/>
          <p:cNvSpPr>
            <a:spLocks noChangeArrowheads="1"/>
          </p:cNvSpPr>
          <p:nvPr/>
        </p:nvSpPr>
        <p:spPr bwMode="auto">
          <a:xfrm>
            <a:off x="1072355" y="3453374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 dirty="0"/>
              <a:t>7</a:t>
            </a:r>
          </a:p>
        </p:txBody>
      </p:sp>
      <p:sp>
        <p:nvSpPr>
          <p:cNvPr id="94" name="Rectangle 60"/>
          <p:cNvSpPr>
            <a:spLocks noChangeArrowheads="1"/>
          </p:cNvSpPr>
          <p:nvPr/>
        </p:nvSpPr>
        <p:spPr bwMode="auto">
          <a:xfrm>
            <a:off x="3663155" y="3454970"/>
            <a:ext cx="358775" cy="360363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5" name="Rectangle 60"/>
          <p:cNvSpPr>
            <a:spLocks noChangeArrowheads="1"/>
          </p:cNvSpPr>
          <p:nvPr/>
        </p:nvSpPr>
        <p:spPr bwMode="auto">
          <a:xfrm>
            <a:off x="4009765" y="3454970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81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418" y="-171400"/>
            <a:ext cx="7772400" cy="1470025"/>
          </a:xfrm>
        </p:spPr>
        <p:txBody>
          <a:bodyPr/>
          <a:lstStyle/>
          <a:p>
            <a:r>
              <a:rPr lang="ru-RU" dirty="0" smtClean="0">
                <a:ln w="3175">
                  <a:solidFill>
                    <a:schemeClr val="tx1"/>
                  </a:solidFill>
                </a:ln>
              </a:rPr>
              <a:t>Разгадайте кроссворд</a:t>
            </a:r>
            <a:endParaRPr lang="ru-RU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" y="4221088"/>
            <a:ext cx="8928992" cy="2472680"/>
          </a:xfrm>
        </p:spPr>
        <p:txBody>
          <a:bodyPr>
            <a:normAutofit fontScale="25000" lnSpcReduction="20000"/>
          </a:bodyPr>
          <a:lstStyle/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внешнего вида документа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называется положение листа бумаги в документе </a:t>
            </a:r>
            <a:r>
              <a:rPr lang="en-US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?(книжная или альбомная)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словами.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от краев страницы до границы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Упорядоченная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Текстовый редактор или текстовый… 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строками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grpSp>
        <p:nvGrpSpPr>
          <p:cNvPr id="96" name="Группа 95"/>
          <p:cNvGrpSpPr/>
          <p:nvPr/>
        </p:nvGrpSpPr>
        <p:grpSpPr>
          <a:xfrm>
            <a:off x="1077963" y="1620553"/>
            <a:ext cx="4030662" cy="360363"/>
            <a:chOff x="1431130" y="1639189"/>
            <a:chExt cx="4030662" cy="360363"/>
          </a:xfrm>
        </p:grpSpPr>
        <p:sp>
          <p:nvSpPr>
            <p:cNvPr id="42" name="Rectangle 19"/>
            <p:cNvSpPr>
              <a:spLocks noChangeArrowheads="1"/>
            </p:cNvSpPr>
            <p:nvPr/>
          </p:nvSpPr>
          <p:spPr bwMode="auto">
            <a:xfrm>
              <a:off x="1862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3" name="Rectangle 20"/>
            <p:cNvSpPr>
              <a:spLocks noChangeArrowheads="1"/>
            </p:cNvSpPr>
            <p:nvPr/>
          </p:nvSpPr>
          <p:spPr bwMode="auto">
            <a:xfrm>
              <a:off x="222170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4" name="Rectangle 21"/>
            <p:cNvSpPr>
              <a:spLocks noChangeArrowheads="1"/>
            </p:cNvSpPr>
            <p:nvPr/>
          </p:nvSpPr>
          <p:spPr bwMode="auto">
            <a:xfrm>
              <a:off x="258206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5" name="Rectangle 22"/>
            <p:cNvSpPr>
              <a:spLocks noChangeArrowheads="1"/>
            </p:cNvSpPr>
            <p:nvPr/>
          </p:nvSpPr>
          <p:spPr bwMode="auto">
            <a:xfrm>
              <a:off x="29424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6" name="Rectangle 23"/>
            <p:cNvSpPr>
              <a:spLocks noChangeArrowheads="1"/>
            </p:cNvSpPr>
            <p:nvPr/>
          </p:nvSpPr>
          <p:spPr bwMode="auto">
            <a:xfrm>
              <a:off x="33027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7" name="Rectangle 24"/>
            <p:cNvSpPr>
              <a:spLocks noChangeArrowheads="1"/>
            </p:cNvSpPr>
            <p:nvPr/>
          </p:nvSpPr>
          <p:spPr bwMode="auto">
            <a:xfrm>
              <a:off x="366315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8" name="Rectangle 25"/>
            <p:cNvSpPr>
              <a:spLocks noChangeArrowheads="1"/>
            </p:cNvSpPr>
            <p:nvPr/>
          </p:nvSpPr>
          <p:spPr bwMode="auto">
            <a:xfrm>
              <a:off x="4021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49" name="Rectangle 26"/>
            <p:cNvSpPr>
              <a:spLocks noChangeArrowheads="1"/>
            </p:cNvSpPr>
            <p:nvPr/>
          </p:nvSpPr>
          <p:spPr bwMode="auto">
            <a:xfrm>
              <a:off x="43822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800"/>
            </a:p>
          </p:txBody>
        </p:sp>
        <p:sp>
          <p:nvSpPr>
            <p:cNvPr id="50" name="Rectangle 27"/>
            <p:cNvSpPr>
              <a:spLocks noChangeArrowheads="1"/>
            </p:cNvSpPr>
            <p:nvPr/>
          </p:nvSpPr>
          <p:spPr bwMode="auto">
            <a:xfrm>
              <a:off x="510301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Rectangle 28"/>
            <p:cNvSpPr>
              <a:spLocks noChangeArrowheads="1"/>
            </p:cNvSpPr>
            <p:nvPr/>
          </p:nvSpPr>
          <p:spPr bwMode="auto">
            <a:xfrm>
              <a:off x="474424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68"/>
            <p:cNvSpPr>
              <a:spLocks noChangeArrowheads="1"/>
            </p:cNvSpPr>
            <p:nvPr/>
          </p:nvSpPr>
          <p:spPr bwMode="auto">
            <a:xfrm>
              <a:off x="1431130" y="1639189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 dirty="0"/>
                <a:t>2</a:t>
              </a:r>
            </a:p>
          </p:txBody>
        </p:sp>
      </p:grpSp>
      <p:sp>
        <p:nvSpPr>
          <p:cNvPr id="37" name="Oval 7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429542" y="1255320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1</a:t>
            </a:r>
          </a:p>
        </p:txBody>
      </p:sp>
      <p:sp>
        <p:nvSpPr>
          <p:cNvPr id="12" name="Rectangle 36"/>
          <p:cNvSpPr>
            <a:spLocks noChangeArrowheads="1"/>
          </p:cNvSpPr>
          <p:nvPr/>
        </p:nvSpPr>
        <p:spPr bwMode="auto">
          <a:xfrm>
            <a:off x="2955693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Rectangle 37"/>
          <p:cNvSpPr>
            <a:spLocks noChangeArrowheads="1"/>
          </p:cNvSpPr>
          <p:nvPr/>
        </p:nvSpPr>
        <p:spPr bwMode="auto">
          <a:xfrm>
            <a:off x="3316056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3676418" y="2352239"/>
            <a:ext cx="358775" cy="360362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Rectangle 39"/>
          <p:cNvSpPr>
            <a:spLocks noChangeArrowheads="1"/>
          </p:cNvSpPr>
          <p:nvPr/>
        </p:nvSpPr>
        <p:spPr bwMode="auto">
          <a:xfrm>
            <a:off x="4036781" y="2352239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Oval 72"/>
          <p:cNvSpPr>
            <a:spLocks noChangeArrowheads="1"/>
          </p:cNvSpPr>
          <p:nvPr/>
        </p:nvSpPr>
        <p:spPr bwMode="auto">
          <a:xfrm>
            <a:off x="2523893" y="2352239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4</a:t>
            </a:r>
          </a:p>
        </p:txBody>
      </p:sp>
      <p:sp>
        <p:nvSpPr>
          <p:cNvPr id="11" name="Rectangle 35"/>
          <p:cNvSpPr>
            <a:spLocks noChangeArrowheads="1"/>
          </p:cNvSpPr>
          <p:nvPr/>
        </p:nvSpPr>
        <p:spPr bwMode="auto">
          <a:xfrm>
            <a:off x="33043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Rectangle 40"/>
          <p:cNvSpPr>
            <a:spLocks noChangeArrowheads="1"/>
          </p:cNvSpPr>
          <p:nvPr/>
        </p:nvSpPr>
        <p:spPr bwMode="auto">
          <a:xfrm>
            <a:off x="2944017" y="2712601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Rectangle 44"/>
          <p:cNvSpPr>
            <a:spLocks noChangeArrowheads="1"/>
          </p:cNvSpPr>
          <p:nvPr/>
        </p:nvSpPr>
        <p:spPr bwMode="auto">
          <a:xfrm>
            <a:off x="3663154" y="2712601"/>
            <a:ext cx="358775" cy="360363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Rectangle 45"/>
          <p:cNvSpPr>
            <a:spLocks noChangeArrowheads="1"/>
          </p:cNvSpPr>
          <p:nvPr/>
        </p:nvSpPr>
        <p:spPr bwMode="auto">
          <a:xfrm>
            <a:off x="4023517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Rectangle 47"/>
          <p:cNvSpPr>
            <a:spLocks noChangeArrowheads="1"/>
          </p:cNvSpPr>
          <p:nvPr/>
        </p:nvSpPr>
        <p:spPr bwMode="auto">
          <a:xfrm>
            <a:off x="4744242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48"/>
          <p:cNvSpPr>
            <a:spLocks noChangeArrowheads="1"/>
          </p:cNvSpPr>
          <p:nvPr/>
        </p:nvSpPr>
        <p:spPr bwMode="auto">
          <a:xfrm>
            <a:off x="43838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Oval 73"/>
          <p:cNvSpPr>
            <a:spLocks noChangeArrowheads="1"/>
          </p:cNvSpPr>
          <p:nvPr/>
        </p:nvSpPr>
        <p:spPr bwMode="auto">
          <a:xfrm>
            <a:off x="2512217" y="2712601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5</a:t>
            </a: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18645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ф</a:t>
            </a:r>
            <a:endParaRPr lang="ru-RU" altLang="ru-RU" sz="1800" dirty="0"/>
          </a:p>
        </p:txBody>
      </p:sp>
      <p:sp>
        <p:nvSpPr>
          <p:cNvPr id="53" name="Rectangle 6"/>
          <p:cNvSpPr>
            <a:spLocks noChangeArrowheads="1"/>
          </p:cNvSpPr>
          <p:nvPr/>
        </p:nvSpPr>
        <p:spPr bwMode="auto">
          <a:xfrm>
            <a:off x="2223292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о</a:t>
            </a:r>
            <a:endParaRPr lang="ru-RU" altLang="ru-RU" sz="1800" dirty="0"/>
          </a:p>
        </p:txBody>
      </p:sp>
      <p:sp>
        <p:nvSpPr>
          <p:cNvPr id="54" name="Rectangle 7"/>
          <p:cNvSpPr>
            <a:spLocks noChangeArrowheads="1"/>
          </p:cNvSpPr>
          <p:nvPr/>
        </p:nvSpPr>
        <p:spPr bwMode="auto">
          <a:xfrm>
            <a:off x="2583655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55" name="Rectangle 8"/>
          <p:cNvSpPr>
            <a:spLocks noChangeArrowheads="1"/>
          </p:cNvSpPr>
          <p:nvPr/>
        </p:nvSpPr>
        <p:spPr bwMode="auto">
          <a:xfrm>
            <a:off x="29440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м</a:t>
            </a:r>
            <a:endParaRPr lang="ru-RU" altLang="ru-RU" sz="1800" dirty="0"/>
          </a:p>
        </p:txBody>
      </p:sp>
      <p:sp>
        <p:nvSpPr>
          <p:cNvPr id="56" name="Rectangle 9"/>
          <p:cNvSpPr>
            <a:spLocks noChangeArrowheads="1"/>
          </p:cNvSpPr>
          <p:nvPr/>
        </p:nvSpPr>
        <p:spPr bwMode="auto">
          <a:xfrm>
            <a:off x="33043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а</a:t>
            </a:r>
            <a:endParaRPr lang="ru-RU" altLang="ru-RU" sz="1800" dirty="0"/>
          </a:p>
        </p:txBody>
      </p:sp>
      <p:sp>
        <p:nvSpPr>
          <p:cNvPr id="57" name="Rectangle 10"/>
          <p:cNvSpPr>
            <a:spLocks noChangeArrowheads="1"/>
          </p:cNvSpPr>
          <p:nvPr/>
        </p:nvSpPr>
        <p:spPr bwMode="auto">
          <a:xfrm>
            <a:off x="3664742" y="1271152"/>
            <a:ext cx="358775" cy="360362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т</a:t>
            </a:r>
            <a:endParaRPr lang="ru-RU" altLang="ru-RU" sz="1800" dirty="0"/>
          </a:p>
        </p:txBody>
      </p:sp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4023517" y="1271152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>
                <a:ln w="3175">
                  <a:solidFill>
                    <a:schemeClr val="tx1"/>
                  </a:solidFill>
                </a:ln>
              </a:rPr>
              <a:t>и</a:t>
            </a:r>
            <a:endParaRPr lang="ru-RU" altLang="ru-RU" sz="1800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59" name="Rectangle 12"/>
          <p:cNvSpPr>
            <a:spLocks noChangeArrowheads="1"/>
          </p:cNvSpPr>
          <p:nvPr/>
        </p:nvSpPr>
        <p:spPr bwMode="auto">
          <a:xfrm>
            <a:off x="43838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4745830" y="127115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61" name="Rectangle 59"/>
          <p:cNvSpPr>
            <a:spLocks noChangeArrowheads="1"/>
          </p:cNvSpPr>
          <p:nvPr/>
        </p:nvSpPr>
        <p:spPr bwMode="auto">
          <a:xfrm>
            <a:off x="5103017" y="1274633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54665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63" name="Rectangle 59"/>
          <p:cNvSpPr>
            <a:spLocks noChangeArrowheads="1"/>
          </p:cNvSpPr>
          <p:nvPr/>
        </p:nvSpPr>
        <p:spPr bwMode="auto">
          <a:xfrm>
            <a:off x="5823742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64" name="Rectangle 59"/>
          <p:cNvSpPr>
            <a:spLocks noChangeArrowheads="1"/>
          </p:cNvSpPr>
          <p:nvPr/>
        </p:nvSpPr>
        <p:spPr bwMode="auto">
          <a:xfrm>
            <a:off x="6182517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65" name="Rectangle 59"/>
          <p:cNvSpPr>
            <a:spLocks noChangeArrowheads="1"/>
          </p:cNvSpPr>
          <p:nvPr/>
        </p:nvSpPr>
        <p:spPr bwMode="auto">
          <a:xfrm>
            <a:off x="65460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е</a:t>
            </a:r>
            <a:endParaRPr lang="ru-RU" dirty="0"/>
          </a:p>
        </p:txBody>
      </p:sp>
      <p:grpSp>
        <p:nvGrpSpPr>
          <p:cNvPr id="84" name="Группа 83"/>
          <p:cNvGrpSpPr/>
          <p:nvPr/>
        </p:nvGrpSpPr>
        <p:grpSpPr>
          <a:xfrm>
            <a:off x="2102335" y="1980915"/>
            <a:ext cx="2647515" cy="371324"/>
            <a:chOff x="3182579" y="1980915"/>
            <a:chExt cx="2647515" cy="371324"/>
          </a:xfrm>
        </p:grpSpPr>
        <p:sp>
          <p:nvSpPr>
            <p:cNvPr id="8" name="Rectangle 31"/>
            <p:cNvSpPr>
              <a:spLocks noChangeArrowheads="1"/>
            </p:cNvSpPr>
            <p:nvPr/>
          </p:nvSpPr>
          <p:spPr bwMode="auto">
            <a:xfrm>
              <a:off x="439023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9" name="Rectangle 32"/>
            <p:cNvSpPr>
              <a:spLocks noChangeArrowheads="1"/>
            </p:cNvSpPr>
            <p:nvPr/>
          </p:nvSpPr>
          <p:spPr bwMode="auto">
            <a:xfrm>
              <a:off x="403145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Rectangle 33"/>
            <p:cNvSpPr>
              <a:spLocks noChangeArrowheads="1"/>
            </p:cNvSpPr>
            <p:nvPr/>
          </p:nvSpPr>
          <p:spPr bwMode="auto">
            <a:xfrm>
              <a:off x="3671094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Rectangle 31"/>
            <p:cNvSpPr>
              <a:spLocks noChangeArrowheads="1"/>
            </p:cNvSpPr>
            <p:nvPr/>
          </p:nvSpPr>
          <p:spPr bwMode="auto">
            <a:xfrm>
              <a:off x="474900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68" name="Rectangle 31"/>
            <p:cNvSpPr>
              <a:spLocks noChangeArrowheads="1"/>
            </p:cNvSpPr>
            <p:nvPr/>
          </p:nvSpPr>
          <p:spPr bwMode="auto">
            <a:xfrm>
              <a:off x="510778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69" name="Rectangle 31"/>
            <p:cNvSpPr>
              <a:spLocks noChangeArrowheads="1"/>
            </p:cNvSpPr>
            <p:nvPr/>
          </p:nvSpPr>
          <p:spPr bwMode="auto">
            <a:xfrm>
              <a:off x="5471319" y="1980916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74" name="Oval 68"/>
            <p:cNvSpPr>
              <a:spLocks noChangeArrowheads="1"/>
            </p:cNvSpPr>
            <p:nvPr/>
          </p:nvSpPr>
          <p:spPr bwMode="auto">
            <a:xfrm>
              <a:off x="3182579" y="1980915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b="1" dirty="0" smtClean="0"/>
                <a:t>3</a:t>
              </a:r>
              <a:endParaRPr lang="ru-RU" altLang="ru-RU" sz="1800" b="1" dirty="0"/>
            </a:p>
          </p:txBody>
        </p:sp>
      </p:grpSp>
      <p:grpSp>
        <p:nvGrpSpPr>
          <p:cNvPr id="80" name="Группа 79"/>
          <p:cNvGrpSpPr/>
          <p:nvPr/>
        </p:nvGrpSpPr>
        <p:grpSpPr>
          <a:xfrm>
            <a:off x="2155875" y="3072970"/>
            <a:ext cx="3665536" cy="360365"/>
            <a:chOff x="3239294" y="3071375"/>
            <a:chExt cx="3665536" cy="360365"/>
          </a:xfrm>
        </p:grpSpPr>
        <p:sp>
          <p:nvSpPr>
            <p:cNvPr id="6" name="Rectangle 13"/>
            <p:cNvSpPr>
              <a:spLocks noChangeArrowheads="1"/>
            </p:cNvSpPr>
            <p:nvPr/>
          </p:nvSpPr>
          <p:spPr bwMode="auto">
            <a:xfrm>
              <a:off x="5833269" y="3071376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Rectangle 41"/>
            <p:cNvSpPr>
              <a:spLocks noChangeArrowheads="1"/>
            </p:cNvSpPr>
            <p:nvPr/>
          </p:nvSpPr>
          <p:spPr bwMode="auto">
            <a:xfrm>
              <a:off x="36710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46"/>
            <p:cNvSpPr>
              <a:spLocks noChangeArrowheads="1"/>
            </p:cNvSpPr>
            <p:nvPr/>
          </p:nvSpPr>
          <p:spPr bwMode="auto">
            <a:xfrm>
              <a:off x="6187280" y="3071375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Rectangle 50"/>
            <p:cNvSpPr>
              <a:spLocks noChangeArrowheads="1"/>
            </p:cNvSpPr>
            <p:nvPr/>
          </p:nvSpPr>
          <p:spPr bwMode="auto">
            <a:xfrm>
              <a:off x="5107780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Rectangle 51"/>
            <p:cNvSpPr>
              <a:spLocks noChangeArrowheads="1"/>
            </p:cNvSpPr>
            <p:nvPr/>
          </p:nvSpPr>
          <p:spPr bwMode="auto">
            <a:xfrm>
              <a:off x="5474494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Rectangle 55"/>
            <p:cNvSpPr>
              <a:spLocks noChangeArrowheads="1"/>
            </p:cNvSpPr>
            <p:nvPr/>
          </p:nvSpPr>
          <p:spPr bwMode="auto">
            <a:xfrm>
              <a:off x="47505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Rectangle 56"/>
            <p:cNvSpPr>
              <a:spLocks noChangeArrowheads="1"/>
            </p:cNvSpPr>
            <p:nvPr/>
          </p:nvSpPr>
          <p:spPr bwMode="auto">
            <a:xfrm>
              <a:off x="4390231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Rectangle 57"/>
            <p:cNvSpPr>
              <a:spLocks noChangeArrowheads="1"/>
            </p:cNvSpPr>
            <p:nvPr/>
          </p:nvSpPr>
          <p:spPr bwMode="auto">
            <a:xfrm>
              <a:off x="4031456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Oval 74"/>
            <p:cNvSpPr>
              <a:spLocks noChangeArrowheads="1"/>
            </p:cNvSpPr>
            <p:nvPr/>
          </p:nvSpPr>
          <p:spPr bwMode="auto">
            <a:xfrm>
              <a:off x="3239294" y="3071377"/>
              <a:ext cx="433387" cy="360362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/>
                <a:t>6</a:t>
              </a:r>
            </a:p>
          </p:txBody>
        </p:sp>
        <p:sp>
          <p:nvSpPr>
            <p:cNvPr id="76" name="Rectangle 46"/>
            <p:cNvSpPr>
              <a:spLocks noChangeArrowheads="1"/>
            </p:cNvSpPr>
            <p:nvPr/>
          </p:nvSpPr>
          <p:spPr bwMode="auto">
            <a:xfrm>
              <a:off x="6546055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7" name="Rectangle 42"/>
          <p:cNvSpPr>
            <a:spLocks noChangeArrowheads="1"/>
          </p:cNvSpPr>
          <p:nvPr/>
        </p:nvSpPr>
        <p:spPr bwMode="auto">
          <a:xfrm>
            <a:off x="22248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8" name="Rectangle 60"/>
          <p:cNvSpPr>
            <a:spLocks noChangeArrowheads="1"/>
          </p:cNvSpPr>
          <p:nvPr/>
        </p:nvSpPr>
        <p:spPr bwMode="auto">
          <a:xfrm>
            <a:off x="33043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9" name="Rectangle 61"/>
          <p:cNvSpPr>
            <a:spLocks noChangeArrowheads="1"/>
          </p:cNvSpPr>
          <p:nvPr/>
        </p:nvSpPr>
        <p:spPr bwMode="auto">
          <a:xfrm>
            <a:off x="29440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0" name="Rectangle 62"/>
          <p:cNvSpPr>
            <a:spLocks noChangeArrowheads="1"/>
          </p:cNvSpPr>
          <p:nvPr/>
        </p:nvSpPr>
        <p:spPr bwMode="auto">
          <a:xfrm>
            <a:off x="2585242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1" name="Rectangle 63"/>
          <p:cNvSpPr>
            <a:spLocks noChangeArrowheads="1"/>
          </p:cNvSpPr>
          <p:nvPr/>
        </p:nvSpPr>
        <p:spPr bwMode="auto">
          <a:xfrm>
            <a:off x="1504155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2" name="Rectangle 64"/>
          <p:cNvSpPr>
            <a:spLocks noChangeArrowheads="1"/>
          </p:cNvSpPr>
          <p:nvPr/>
        </p:nvSpPr>
        <p:spPr bwMode="auto">
          <a:xfrm>
            <a:off x="18645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3" name="Oval 75"/>
          <p:cNvSpPr>
            <a:spLocks noChangeArrowheads="1"/>
          </p:cNvSpPr>
          <p:nvPr/>
        </p:nvSpPr>
        <p:spPr bwMode="auto">
          <a:xfrm>
            <a:off x="1072355" y="3453374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 dirty="0"/>
              <a:t>7</a:t>
            </a:r>
          </a:p>
        </p:txBody>
      </p:sp>
      <p:sp>
        <p:nvSpPr>
          <p:cNvPr id="94" name="Rectangle 60"/>
          <p:cNvSpPr>
            <a:spLocks noChangeArrowheads="1"/>
          </p:cNvSpPr>
          <p:nvPr/>
        </p:nvSpPr>
        <p:spPr bwMode="auto">
          <a:xfrm>
            <a:off x="3663155" y="3454970"/>
            <a:ext cx="358775" cy="360363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5" name="Rectangle 60"/>
          <p:cNvSpPr>
            <a:spLocks noChangeArrowheads="1"/>
          </p:cNvSpPr>
          <p:nvPr/>
        </p:nvSpPr>
        <p:spPr bwMode="auto">
          <a:xfrm>
            <a:off x="4009765" y="3454970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732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418" y="-171400"/>
            <a:ext cx="7772400" cy="1470025"/>
          </a:xfrm>
        </p:spPr>
        <p:txBody>
          <a:bodyPr/>
          <a:lstStyle/>
          <a:p>
            <a:r>
              <a:rPr lang="ru-RU" dirty="0" smtClean="0">
                <a:ln w="3175">
                  <a:solidFill>
                    <a:schemeClr val="tx1"/>
                  </a:solidFill>
                </a:ln>
              </a:rPr>
              <a:t>Разгадайте кроссворд</a:t>
            </a:r>
            <a:endParaRPr lang="ru-RU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" y="4221088"/>
            <a:ext cx="8928992" cy="2472680"/>
          </a:xfrm>
        </p:spPr>
        <p:txBody>
          <a:bodyPr>
            <a:normAutofit fontScale="25000" lnSpcReduction="20000"/>
          </a:bodyPr>
          <a:lstStyle/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внешнего вида документа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называется положение листа бумаги в документе </a:t>
            </a:r>
            <a:r>
              <a:rPr lang="en-US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?(книжная или альбомная)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словами.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от краев страницы до границы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Упорядоченная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Текстовый редактор или текстовый… 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строками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grpSp>
        <p:nvGrpSpPr>
          <p:cNvPr id="96" name="Группа 95"/>
          <p:cNvGrpSpPr/>
          <p:nvPr/>
        </p:nvGrpSpPr>
        <p:grpSpPr>
          <a:xfrm>
            <a:off x="1077963" y="1620553"/>
            <a:ext cx="4030662" cy="360363"/>
            <a:chOff x="1431130" y="1639189"/>
            <a:chExt cx="4030662" cy="360363"/>
          </a:xfrm>
        </p:grpSpPr>
        <p:sp>
          <p:nvSpPr>
            <p:cNvPr id="42" name="Rectangle 19"/>
            <p:cNvSpPr>
              <a:spLocks noChangeArrowheads="1"/>
            </p:cNvSpPr>
            <p:nvPr/>
          </p:nvSpPr>
          <p:spPr bwMode="auto">
            <a:xfrm>
              <a:off x="1862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о</a:t>
              </a:r>
              <a:endParaRPr lang="ru-RU" altLang="ru-RU" sz="1800" dirty="0"/>
            </a:p>
          </p:txBody>
        </p:sp>
        <p:sp>
          <p:nvSpPr>
            <p:cNvPr id="43" name="Rectangle 20"/>
            <p:cNvSpPr>
              <a:spLocks noChangeArrowheads="1"/>
            </p:cNvSpPr>
            <p:nvPr/>
          </p:nvSpPr>
          <p:spPr bwMode="auto">
            <a:xfrm>
              <a:off x="222170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р</a:t>
              </a:r>
              <a:endParaRPr lang="ru-RU" altLang="ru-RU" sz="1800" dirty="0"/>
            </a:p>
          </p:txBody>
        </p:sp>
        <p:sp>
          <p:nvSpPr>
            <p:cNvPr id="44" name="Rectangle 21"/>
            <p:cNvSpPr>
              <a:spLocks noChangeArrowheads="1"/>
            </p:cNvSpPr>
            <p:nvPr/>
          </p:nvSpPr>
          <p:spPr bwMode="auto">
            <a:xfrm>
              <a:off x="258206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и</a:t>
              </a:r>
              <a:endParaRPr lang="ru-RU" altLang="ru-RU" sz="1800" dirty="0"/>
            </a:p>
          </p:txBody>
        </p:sp>
        <p:sp>
          <p:nvSpPr>
            <p:cNvPr id="45" name="Rectangle 22"/>
            <p:cNvSpPr>
              <a:spLocks noChangeArrowheads="1"/>
            </p:cNvSpPr>
            <p:nvPr/>
          </p:nvSpPr>
          <p:spPr bwMode="auto">
            <a:xfrm>
              <a:off x="29424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е</a:t>
              </a:r>
              <a:endParaRPr lang="ru-RU" altLang="ru-RU" sz="1800" dirty="0"/>
            </a:p>
          </p:txBody>
        </p:sp>
        <p:sp>
          <p:nvSpPr>
            <p:cNvPr id="46" name="Rectangle 23"/>
            <p:cNvSpPr>
              <a:spLocks noChangeArrowheads="1"/>
            </p:cNvSpPr>
            <p:nvPr/>
          </p:nvSpPr>
          <p:spPr bwMode="auto">
            <a:xfrm>
              <a:off x="33027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н</a:t>
              </a:r>
              <a:endParaRPr lang="ru-RU" altLang="ru-RU" sz="1800" dirty="0"/>
            </a:p>
          </p:txBody>
        </p:sp>
        <p:sp>
          <p:nvSpPr>
            <p:cNvPr id="47" name="Rectangle 24"/>
            <p:cNvSpPr>
              <a:spLocks noChangeArrowheads="1"/>
            </p:cNvSpPr>
            <p:nvPr/>
          </p:nvSpPr>
          <p:spPr bwMode="auto">
            <a:xfrm>
              <a:off x="366315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т</a:t>
              </a:r>
              <a:endParaRPr lang="ru-RU" altLang="ru-RU" sz="1800" dirty="0"/>
            </a:p>
          </p:txBody>
        </p:sp>
        <p:sp>
          <p:nvSpPr>
            <p:cNvPr id="48" name="Rectangle 25"/>
            <p:cNvSpPr>
              <a:spLocks noChangeArrowheads="1"/>
            </p:cNvSpPr>
            <p:nvPr/>
          </p:nvSpPr>
          <p:spPr bwMode="auto">
            <a:xfrm>
              <a:off x="4021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а</a:t>
              </a:r>
              <a:endParaRPr lang="ru-RU" altLang="ru-RU" sz="1800" dirty="0"/>
            </a:p>
          </p:txBody>
        </p:sp>
        <p:sp>
          <p:nvSpPr>
            <p:cNvPr id="49" name="Rectangle 26"/>
            <p:cNvSpPr>
              <a:spLocks noChangeArrowheads="1"/>
            </p:cNvSpPr>
            <p:nvPr/>
          </p:nvSpPr>
          <p:spPr bwMode="auto">
            <a:xfrm>
              <a:off x="43822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ц</a:t>
              </a:r>
              <a:endParaRPr lang="ru-RU" altLang="ru-RU" sz="1800" dirty="0"/>
            </a:p>
          </p:txBody>
        </p:sp>
        <p:sp>
          <p:nvSpPr>
            <p:cNvPr id="50" name="Rectangle 27"/>
            <p:cNvSpPr>
              <a:spLocks noChangeArrowheads="1"/>
            </p:cNvSpPr>
            <p:nvPr/>
          </p:nvSpPr>
          <p:spPr bwMode="auto">
            <a:xfrm>
              <a:off x="510301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я</a:t>
              </a:r>
              <a:endParaRPr lang="ru-RU" dirty="0"/>
            </a:p>
          </p:txBody>
        </p:sp>
        <p:sp>
          <p:nvSpPr>
            <p:cNvPr id="51" name="Rectangle 28"/>
            <p:cNvSpPr>
              <a:spLocks noChangeArrowheads="1"/>
            </p:cNvSpPr>
            <p:nvPr/>
          </p:nvSpPr>
          <p:spPr bwMode="auto">
            <a:xfrm>
              <a:off x="474424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/>
                <a:t>и</a:t>
              </a:r>
            </a:p>
          </p:txBody>
        </p:sp>
        <p:sp>
          <p:nvSpPr>
            <p:cNvPr id="36" name="Oval 68"/>
            <p:cNvSpPr>
              <a:spLocks noChangeArrowheads="1"/>
            </p:cNvSpPr>
            <p:nvPr/>
          </p:nvSpPr>
          <p:spPr bwMode="auto">
            <a:xfrm>
              <a:off x="1431130" y="1639189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 dirty="0"/>
                <a:t>2</a:t>
              </a:r>
            </a:p>
          </p:txBody>
        </p:sp>
      </p:grpSp>
      <p:sp>
        <p:nvSpPr>
          <p:cNvPr id="37" name="Oval 7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429542" y="1255320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1</a:t>
            </a:r>
          </a:p>
        </p:txBody>
      </p:sp>
      <p:sp>
        <p:nvSpPr>
          <p:cNvPr id="12" name="Rectangle 36"/>
          <p:cNvSpPr>
            <a:spLocks noChangeArrowheads="1"/>
          </p:cNvSpPr>
          <p:nvPr/>
        </p:nvSpPr>
        <p:spPr bwMode="auto">
          <a:xfrm>
            <a:off x="2955693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Rectangle 37"/>
          <p:cNvSpPr>
            <a:spLocks noChangeArrowheads="1"/>
          </p:cNvSpPr>
          <p:nvPr/>
        </p:nvSpPr>
        <p:spPr bwMode="auto">
          <a:xfrm>
            <a:off x="3316056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3676418" y="2352239"/>
            <a:ext cx="358775" cy="360362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Rectangle 39"/>
          <p:cNvSpPr>
            <a:spLocks noChangeArrowheads="1"/>
          </p:cNvSpPr>
          <p:nvPr/>
        </p:nvSpPr>
        <p:spPr bwMode="auto">
          <a:xfrm>
            <a:off x="4036781" y="2352239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Oval 72"/>
          <p:cNvSpPr>
            <a:spLocks noChangeArrowheads="1"/>
          </p:cNvSpPr>
          <p:nvPr/>
        </p:nvSpPr>
        <p:spPr bwMode="auto">
          <a:xfrm>
            <a:off x="2523893" y="2352239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4</a:t>
            </a:r>
          </a:p>
        </p:txBody>
      </p:sp>
      <p:sp>
        <p:nvSpPr>
          <p:cNvPr id="11" name="Rectangle 35"/>
          <p:cNvSpPr>
            <a:spLocks noChangeArrowheads="1"/>
          </p:cNvSpPr>
          <p:nvPr/>
        </p:nvSpPr>
        <p:spPr bwMode="auto">
          <a:xfrm>
            <a:off x="33043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Rectangle 40"/>
          <p:cNvSpPr>
            <a:spLocks noChangeArrowheads="1"/>
          </p:cNvSpPr>
          <p:nvPr/>
        </p:nvSpPr>
        <p:spPr bwMode="auto">
          <a:xfrm>
            <a:off x="2944017" y="2712601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Rectangle 44"/>
          <p:cNvSpPr>
            <a:spLocks noChangeArrowheads="1"/>
          </p:cNvSpPr>
          <p:nvPr/>
        </p:nvSpPr>
        <p:spPr bwMode="auto">
          <a:xfrm>
            <a:off x="3663154" y="2712601"/>
            <a:ext cx="358775" cy="360363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Rectangle 45"/>
          <p:cNvSpPr>
            <a:spLocks noChangeArrowheads="1"/>
          </p:cNvSpPr>
          <p:nvPr/>
        </p:nvSpPr>
        <p:spPr bwMode="auto">
          <a:xfrm>
            <a:off x="4023517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Rectangle 47"/>
          <p:cNvSpPr>
            <a:spLocks noChangeArrowheads="1"/>
          </p:cNvSpPr>
          <p:nvPr/>
        </p:nvSpPr>
        <p:spPr bwMode="auto">
          <a:xfrm>
            <a:off x="4744242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48"/>
          <p:cNvSpPr>
            <a:spLocks noChangeArrowheads="1"/>
          </p:cNvSpPr>
          <p:nvPr/>
        </p:nvSpPr>
        <p:spPr bwMode="auto">
          <a:xfrm>
            <a:off x="43838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Oval 73"/>
          <p:cNvSpPr>
            <a:spLocks noChangeArrowheads="1"/>
          </p:cNvSpPr>
          <p:nvPr/>
        </p:nvSpPr>
        <p:spPr bwMode="auto">
          <a:xfrm>
            <a:off x="2512217" y="2712601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5</a:t>
            </a: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18645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ф</a:t>
            </a:r>
            <a:endParaRPr lang="ru-RU" altLang="ru-RU" sz="1800" dirty="0"/>
          </a:p>
        </p:txBody>
      </p:sp>
      <p:sp>
        <p:nvSpPr>
          <p:cNvPr id="53" name="Rectangle 6"/>
          <p:cNvSpPr>
            <a:spLocks noChangeArrowheads="1"/>
          </p:cNvSpPr>
          <p:nvPr/>
        </p:nvSpPr>
        <p:spPr bwMode="auto">
          <a:xfrm>
            <a:off x="2223292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о</a:t>
            </a:r>
            <a:endParaRPr lang="ru-RU" altLang="ru-RU" sz="1800" dirty="0"/>
          </a:p>
        </p:txBody>
      </p:sp>
      <p:sp>
        <p:nvSpPr>
          <p:cNvPr id="54" name="Rectangle 7"/>
          <p:cNvSpPr>
            <a:spLocks noChangeArrowheads="1"/>
          </p:cNvSpPr>
          <p:nvPr/>
        </p:nvSpPr>
        <p:spPr bwMode="auto">
          <a:xfrm>
            <a:off x="2583655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55" name="Rectangle 8"/>
          <p:cNvSpPr>
            <a:spLocks noChangeArrowheads="1"/>
          </p:cNvSpPr>
          <p:nvPr/>
        </p:nvSpPr>
        <p:spPr bwMode="auto">
          <a:xfrm>
            <a:off x="29440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м</a:t>
            </a:r>
            <a:endParaRPr lang="ru-RU" altLang="ru-RU" sz="1800" dirty="0"/>
          </a:p>
        </p:txBody>
      </p:sp>
      <p:sp>
        <p:nvSpPr>
          <p:cNvPr id="56" name="Rectangle 9"/>
          <p:cNvSpPr>
            <a:spLocks noChangeArrowheads="1"/>
          </p:cNvSpPr>
          <p:nvPr/>
        </p:nvSpPr>
        <p:spPr bwMode="auto">
          <a:xfrm>
            <a:off x="33043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а</a:t>
            </a:r>
            <a:endParaRPr lang="ru-RU" altLang="ru-RU" sz="1800" dirty="0"/>
          </a:p>
        </p:txBody>
      </p:sp>
      <p:sp>
        <p:nvSpPr>
          <p:cNvPr id="57" name="Rectangle 10"/>
          <p:cNvSpPr>
            <a:spLocks noChangeArrowheads="1"/>
          </p:cNvSpPr>
          <p:nvPr/>
        </p:nvSpPr>
        <p:spPr bwMode="auto">
          <a:xfrm>
            <a:off x="3664742" y="1271152"/>
            <a:ext cx="358775" cy="360362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т</a:t>
            </a:r>
            <a:endParaRPr lang="ru-RU" altLang="ru-RU" sz="1800" dirty="0"/>
          </a:p>
        </p:txBody>
      </p:sp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4023517" y="1271152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>
                <a:ln w="3175">
                  <a:solidFill>
                    <a:schemeClr val="tx1"/>
                  </a:solidFill>
                </a:ln>
              </a:rPr>
              <a:t>и</a:t>
            </a:r>
            <a:endParaRPr lang="ru-RU" altLang="ru-RU" sz="1800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59" name="Rectangle 12"/>
          <p:cNvSpPr>
            <a:spLocks noChangeArrowheads="1"/>
          </p:cNvSpPr>
          <p:nvPr/>
        </p:nvSpPr>
        <p:spPr bwMode="auto">
          <a:xfrm>
            <a:off x="43838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4745830" y="127115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61" name="Rectangle 59"/>
          <p:cNvSpPr>
            <a:spLocks noChangeArrowheads="1"/>
          </p:cNvSpPr>
          <p:nvPr/>
        </p:nvSpPr>
        <p:spPr bwMode="auto">
          <a:xfrm>
            <a:off x="5103017" y="1274633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54665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63" name="Rectangle 59"/>
          <p:cNvSpPr>
            <a:spLocks noChangeArrowheads="1"/>
          </p:cNvSpPr>
          <p:nvPr/>
        </p:nvSpPr>
        <p:spPr bwMode="auto">
          <a:xfrm>
            <a:off x="5823742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64" name="Rectangle 59"/>
          <p:cNvSpPr>
            <a:spLocks noChangeArrowheads="1"/>
          </p:cNvSpPr>
          <p:nvPr/>
        </p:nvSpPr>
        <p:spPr bwMode="auto">
          <a:xfrm>
            <a:off x="6182517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65" name="Rectangle 59"/>
          <p:cNvSpPr>
            <a:spLocks noChangeArrowheads="1"/>
          </p:cNvSpPr>
          <p:nvPr/>
        </p:nvSpPr>
        <p:spPr bwMode="auto">
          <a:xfrm>
            <a:off x="65460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е</a:t>
            </a:r>
            <a:endParaRPr lang="ru-RU" dirty="0"/>
          </a:p>
        </p:txBody>
      </p:sp>
      <p:grpSp>
        <p:nvGrpSpPr>
          <p:cNvPr id="84" name="Группа 83"/>
          <p:cNvGrpSpPr/>
          <p:nvPr/>
        </p:nvGrpSpPr>
        <p:grpSpPr>
          <a:xfrm>
            <a:off x="2102335" y="1980915"/>
            <a:ext cx="2647515" cy="371324"/>
            <a:chOff x="3182579" y="1980915"/>
            <a:chExt cx="2647515" cy="371324"/>
          </a:xfrm>
        </p:grpSpPr>
        <p:sp>
          <p:nvSpPr>
            <p:cNvPr id="8" name="Rectangle 31"/>
            <p:cNvSpPr>
              <a:spLocks noChangeArrowheads="1"/>
            </p:cNvSpPr>
            <p:nvPr/>
          </p:nvSpPr>
          <p:spPr bwMode="auto">
            <a:xfrm>
              <a:off x="439023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9" name="Rectangle 32"/>
            <p:cNvSpPr>
              <a:spLocks noChangeArrowheads="1"/>
            </p:cNvSpPr>
            <p:nvPr/>
          </p:nvSpPr>
          <p:spPr bwMode="auto">
            <a:xfrm>
              <a:off x="403145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Rectangle 33"/>
            <p:cNvSpPr>
              <a:spLocks noChangeArrowheads="1"/>
            </p:cNvSpPr>
            <p:nvPr/>
          </p:nvSpPr>
          <p:spPr bwMode="auto">
            <a:xfrm>
              <a:off x="3671094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Rectangle 31"/>
            <p:cNvSpPr>
              <a:spLocks noChangeArrowheads="1"/>
            </p:cNvSpPr>
            <p:nvPr/>
          </p:nvSpPr>
          <p:spPr bwMode="auto">
            <a:xfrm>
              <a:off x="474900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68" name="Rectangle 31"/>
            <p:cNvSpPr>
              <a:spLocks noChangeArrowheads="1"/>
            </p:cNvSpPr>
            <p:nvPr/>
          </p:nvSpPr>
          <p:spPr bwMode="auto">
            <a:xfrm>
              <a:off x="510778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69" name="Rectangle 31"/>
            <p:cNvSpPr>
              <a:spLocks noChangeArrowheads="1"/>
            </p:cNvSpPr>
            <p:nvPr/>
          </p:nvSpPr>
          <p:spPr bwMode="auto">
            <a:xfrm>
              <a:off x="5471319" y="1980916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74" name="Oval 68"/>
            <p:cNvSpPr>
              <a:spLocks noChangeArrowheads="1"/>
            </p:cNvSpPr>
            <p:nvPr/>
          </p:nvSpPr>
          <p:spPr bwMode="auto">
            <a:xfrm>
              <a:off x="3182579" y="1980915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b="1" dirty="0" smtClean="0"/>
                <a:t>3</a:t>
              </a:r>
              <a:endParaRPr lang="ru-RU" altLang="ru-RU" sz="1800" b="1" dirty="0"/>
            </a:p>
          </p:txBody>
        </p:sp>
      </p:grpSp>
      <p:grpSp>
        <p:nvGrpSpPr>
          <p:cNvPr id="80" name="Группа 79"/>
          <p:cNvGrpSpPr/>
          <p:nvPr/>
        </p:nvGrpSpPr>
        <p:grpSpPr>
          <a:xfrm>
            <a:off x="2155875" y="3072970"/>
            <a:ext cx="3665536" cy="360365"/>
            <a:chOff x="3239294" y="3071375"/>
            <a:chExt cx="3665536" cy="360365"/>
          </a:xfrm>
        </p:grpSpPr>
        <p:sp>
          <p:nvSpPr>
            <p:cNvPr id="6" name="Rectangle 13"/>
            <p:cNvSpPr>
              <a:spLocks noChangeArrowheads="1"/>
            </p:cNvSpPr>
            <p:nvPr/>
          </p:nvSpPr>
          <p:spPr bwMode="auto">
            <a:xfrm>
              <a:off x="5833269" y="3071376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Rectangle 41"/>
            <p:cNvSpPr>
              <a:spLocks noChangeArrowheads="1"/>
            </p:cNvSpPr>
            <p:nvPr/>
          </p:nvSpPr>
          <p:spPr bwMode="auto">
            <a:xfrm>
              <a:off x="36710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46"/>
            <p:cNvSpPr>
              <a:spLocks noChangeArrowheads="1"/>
            </p:cNvSpPr>
            <p:nvPr/>
          </p:nvSpPr>
          <p:spPr bwMode="auto">
            <a:xfrm>
              <a:off x="6187280" y="3071375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Rectangle 50"/>
            <p:cNvSpPr>
              <a:spLocks noChangeArrowheads="1"/>
            </p:cNvSpPr>
            <p:nvPr/>
          </p:nvSpPr>
          <p:spPr bwMode="auto">
            <a:xfrm>
              <a:off x="5107780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Rectangle 51"/>
            <p:cNvSpPr>
              <a:spLocks noChangeArrowheads="1"/>
            </p:cNvSpPr>
            <p:nvPr/>
          </p:nvSpPr>
          <p:spPr bwMode="auto">
            <a:xfrm>
              <a:off x="5474494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Rectangle 55"/>
            <p:cNvSpPr>
              <a:spLocks noChangeArrowheads="1"/>
            </p:cNvSpPr>
            <p:nvPr/>
          </p:nvSpPr>
          <p:spPr bwMode="auto">
            <a:xfrm>
              <a:off x="47505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Rectangle 56"/>
            <p:cNvSpPr>
              <a:spLocks noChangeArrowheads="1"/>
            </p:cNvSpPr>
            <p:nvPr/>
          </p:nvSpPr>
          <p:spPr bwMode="auto">
            <a:xfrm>
              <a:off x="4390231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Rectangle 57"/>
            <p:cNvSpPr>
              <a:spLocks noChangeArrowheads="1"/>
            </p:cNvSpPr>
            <p:nvPr/>
          </p:nvSpPr>
          <p:spPr bwMode="auto">
            <a:xfrm>
              <a:off x="4031456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Oval 74"/>
            <p:cNvSpPr>
              <a:spLocks noChangeArrowheads="1"/>
            </p:cNvSpPr>
            <p:nvPr/>
          </p:nvSpPr>
          <p:spPr bwMode="auto">
            <a:xfrm>
              <a:off x="3239294" y="3071377"/>
              <a:ext cx="433387" cy="360362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/>
                <a:t>6</a:t>
              </a:r>
            </a:p>
          </p:txBody>
        </p:sp>
        <p:sp>
          <p:nvSpPr>
            <p:cNvPr id="76" name="Rectangle 46"/>
            <p:cNvSpPr>
              <a:spLocks noChangeArrowheads="1"/>
            </p:cNvSpPr>
            <p:nvPr/>
          </p:nvSpPr>
          <p:spPr bwMode="auto">
            <a:xfrm>
              <a:off x="6546055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7" name="Rectangle 42"/>
          <p:cNvSpPr>
            <a:spLocks noChangeArrowheads="1"/>
          </p:cNvSpPr>
          <p:nvPr/>
        </p:nvSpPr>
        <p:spPr bwMode="auto">
          <a:xfrm>
            <a:off x="22248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8" name="Rectangle 60"/>
          <p:cNvSpPr>
            <a:spLocks noChangeArrowheads="1"/>
          </p:cNvSpPr>
          <p:nvPr/>
        </p:nvSpPr>
        <p:spPr bwMode="auto">
          <a:xfrm>
            <a:off x="33043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9" name="Rectangle 61"/>
          <p:cNvSpPr>
            <a:spLocks noChangeArrowheads="1"/>
          </p:cNvSpPr>
          <p:nvPr/>
        </p:nvSpPr>
        <p:spPr bwMode="auto">
          <a:xfrm>
            <a:off x="29440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0" name="Rectangle 62"/>
          <p:cNvSpPr>
            <a:spLocks noChangeArrowheads="1"/>
          </p:cNvSpPr>
          <p:nvPr/>
        </p:nvSpPr>
        <p:spPr bwMode="auto">
          <a:xfrm>
            <a:off x="2585242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1" name="Rectangle 63"/>
          <p:cNvSpPr>
            <a:spLocks noChangeArrowheads="1"/>
          </p:cNvSpPr>
          <p:nvPr/>
        </p:nvSpPr>
        <p:spPr bwMode="auto">
          <a:xfrm>
            <a:off x="1504155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2" name="Rectangle 64"/>
          <p:cNvSpPr>
            <a:spLocks noChangeArrowheads="1"/>
          </p:cNvSpPr>
          <p:nvPr/>
        </p:nvSpPr>
        <p:spPr bwMode="auto">
          <a:xfrm>
            <a:off x="18645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3" name="Oval 75"/>
          <p:cNvSpPr>
            <a:spLocks noChangeArrowheads="1"/>
          </p:cNvSpPr>
          <p:nvPr/>
        </p:nvSpPr>
        <p:spPr bwMode="auto">
          <a:xfrm>
            <a:off x="1072355" y="3453374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 dirty="0"/>
              <a:t>7</a:t>
            </a:r>
          </a:p>
        </p:txBody>
      </p:sp>
      <p:sp>
        <p:nvSpPr>
          <p:cNvPr id="94" name="Rectangle 60"/>
          <p:cNvSpPr>
            <a:spLocks noChangeArrowheads="1"/>
          </p:cNvSpPr>
          <p:nvPr/>
        </p:nvSpPr>
        <p:spPr bwMode="auto">
          <a:xfrm>
            <a:off x="3663155" y="3454970"/>
            <a:ext cx="358775" cy="360363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5" name="Rectangle 60"/>
          <p:cNvSpPr>
            <a:spLocks noChangeArrowheads="1"/>
          </p:cNvSpPr>
          <p:nvPr/>
        </p:nvSpPr>
        <p:spPr bwMode="auto">
          <a:xfrm>
            <a:off x="4009765" y="3454970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50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418" y="-171400"/>
            <a:ext cx="7772400" cy="1470025"/>
          </a:xfrm>
        </p:spPr>
        <p:txBody>
          <a:bodyPr/>
          <a:lstStyle/>
          <a:p>
            <a:r>
              <a:rPr lang="ru-RU" dirty="0" smtClean="0">
                <a:ln w="3175">
                  <a:solidFill>
                    <a:schemeClr val="tx1"/>
                  </a:solidFill>
                </a:ln>
              </a:rPr>
              <a:t>Разгадайте кроссворд</a:t>
            </a:r>
            <a:endParaRPr lang="ru-RU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" y="4221088"/>
            <a:ext cx="8928992" cy="2472680"/>
          </a:xfrm>
        </p:spPr>
        <p:txBody>
          <a:bodyPr>
            <a:normAutofit fontScale="25000" lnSpcReduction="20000"/>
          </a:bodyPr>
          <a:lstStyle/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внешнего вида документа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называется положение листа бумаги в документе </a:t>
            </a:r>
            <a:r>
              <a:rPr lang="en-US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?(книжная или альбомная)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словами.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от краев страницы до границы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Упорядоченная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Текстовый редактор или текстовый… 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строками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grpSp>
        <p:nvGrpSpPr>
          <p:cNvPr id="96" name="Группа 95"/>
          <p:cNvGrpSpPr/>
          <p:nvPr/>
        </p:nvGrpSpPr>
        <p:grpSpPr>
          <a:xfrm>
            <a:off x="1077963" y="1620553"/>
            <a:ext cx="4030662" cy="360363"/>
            <a:chOff x="1431130" y="1639189"/>
            <a:chExt cx="4030662" cy="360363"/>
          </a:xfrm>
        </p:grpSpPr>
        <p:sp>
          <p:nvSpPr>
            <p:cNvPr id="42" name="Rectangle 19"/>
            <p:cNvSpPr>
              <a:spLocks noChangeArrowheads="1"/>
            </p:cNvSpPr>
            <p:nvPr/>
          </p:nvSpPr>
          <p:spPr bwMode="auto">
            <a:xfrm>
              <a:off x="1862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о</a:t>
              </a:r>
              <a:endParaRPr lang="ru-RU" altLang="ru-RU" sz="1800" dirty="0"/>
            </a:p>
          </p:txBody>
        </p:sp>
        <p:sp>
          <p:nvSpPr>
            <p:cNvPr id="43" name="Rectangle 20"/>
            <p:cNvSpPr>
              <a:spLocks noChangeArrowheads="1"/>
            </p:cNvSpPr>
            <p:nvPr/>
          </p:nvSpPr>
          <p:spPr bwMode="auto">
            <a:xfrm>
              <a:off x="222170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р</a:t>
              </a:r>
              <a:endParaRPr lang="ru-RU" altLang="ru-RU" sz="1800" dirty="0"/>
            </a:p>
          </p:txBody>
        </p:sp>
        <p:sp>
          <p:nvSpPr>
            <p:cNvPr id="44" name="Rectangle 21"/>
            <p:cNvSpPr>
              <a:spLocks noChangeArrowheads="1"/>
            </p:cNvSpPr>
            <p:nvPr/>
          </p:nvSpPr>
          <p:spPr bwMode="auto">
            <a:xfrm>
              <a:off x="258206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и</a:t>
              </a:r>
              <a:endParaRPr lang="ru-RU" altLang="ru-RU" sz="1800" dirty="0"/>
            </a:p>
          </p:txBody>
        </p:sp>
        <p:sp>
          <p:nvSpPr>
            <p:cNvPr id="45" name="Rectangle 22"/>
            <p:cNvSpPr>
              <a:spLocks noChangeArrowheads="1"/>
            </p:cNvSpPr>
            <p:nvPr/>
          </p:nvSpPr>
          <p:spPr bwMode="auto">
            <a:xfrm>
              <a:off x="29424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е</a:t>
              </a:r>
              <a:endParaRPr lang="ru-RU" altLang="ru-RU" sz="1800" dirty="0"/>
            </a:p>
          </p:txBody>
        </p:sp>
        <p:sp>
          <p:nvSpPr>
            <p:cNvPr id="46" name="Rectangle 23"/>
            <p:cNvSpPr>
              <a:spLocks noChangeArrowheads="1"/>
            </p:cNvSpPr>
            <p:nvPr/>
          </p:nvSpPr>
          <p:spPr bwMode="auto">
            <a:xfrm>
              <a:off x="33027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н</a:t>
              </a:r>
              <a:endParaRPr lang="ru-RU" altLang="ru-RU" sz="1800" dirty="0"/>
            </a:p>
          </p:txBody>
        </p:sp>
        <p:sp>
          <p:nvSpPr>
            <p:cNvPr id="47" name="Rectangle 24"/>
            <p:cNvSpPr>
              <a:spLocks noChangeArrowheads="1"/>
            </p:cNvSpPr>
            <p:nvPr/>
          </p:nvSpPr>
          <p:spPr bwMode="auto">
            <a:xfrm>
              <a:off x="366315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т</a:t>
              </a:r>
              <a:endParaRPr lang="ru-RU" altLang="ru-RU" sz="1800" dirty="0"/>
            </a:p>
          </p:txBody>
        </p:sp>
        <p:sp>
          <p:nvSpPr>
            <p:cNvPr id="48" name="Rectangle 25"/>
            <p:cNvSpPr>
              <a:spLocks noChangeArrowheads="1"/>
            </p:cNvSpPr>
            <p:nvPr/>
          </p:nvSpPr>
          <p:spPr bwMode="auto">
            <a:xfrm>
              <a:off x="4021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а</a:t>
              </a:r>
              <a:endParaRPr lang="ru-RU" altLang="ru-RU" sz="1800" dirty="0"/>
            </a:p>
          </p:txBody>
        </p:sp>
        <p:sp>
          <p:nvSpPr>
            <p:cNvPr id="49" name="Rectangle 26"/>
            <p:cNvSpPr>
              <a:spLocks noChangeArrowheads="1"/>
            </p:cNvSpPr>
            <p:nvPr/>
          </p:nvSpPr>
          <p:spPr bwMode="auto">
            <a:xfrm>
              <a:off x="43822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ц</a:t>
              </a:r>
              <a:endParaRPr lang="ru-RU" altLang="ru-RU" sz="1800" dirty="0"/>
            </a:p>
          </p:txBody>
        </p:sp>
        <p:sp>
          <p:nvSpPr>
            <p:cNvPr id="50" name="Rectangle 27"/>
            <p:cNvSpPr>
              <a:spLocks noChangeArrowheads="1"/>
            </p:cNvSpPr>
            <p:nvPr/>
          </p:nvSpPr>
          <p:spPr bwMode="auto">
            <a:xfrm>
              <a:off x="510301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я</a:t>
              </a:r>
              <a:endParaRPr lang="ru-RU" dirty="0"/>
            </a:p>
          </p:txBody>
        </p:sp>
        <p:sp>
          <p:nvSpPr>
            <p:cNvPr id="51" name="Rectangle 28"/>
            <p:cNvSpPr>
              <a:spLocks noChangeArrowheads="1"/>
            </p:cNvSpPr>
            <p:nvPr/>
          </p:nvSpPr>
          <p:spPr bwMode="auto">
            <a:xfrm>
              <a:off x="474424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/>
                <a:t>и</a:t>
              </a:r>
            </a:p>
          </p:txBody>
        </p:sp>
        <p:sp>
          <p:nvSpPr>
            <p:cNvPr id="36" name="Oval 68"/>
            <p:cNvSpPr>
              <a:spLocks noChangeArrowheads="1"/>
            </p:cNvSpPr>
            <p:nvPr/>
          </p:nvSpPr>
          <p:spPr bwMode="auto">
            <a:xfrm>
              <a:off x="1431130" y="1639189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 dirty="0"/>
                <a:t>2</a:t>
              </a:r>
            </a:p>
          </p:txBody>
        </p:sp>
      </p:grpSp>
      <p:sp>
        <p:nvSpPr>
          <p:cNvPr id="37" name="Oval 7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429542" y="1255320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1</a:t>
            </a:r>
          </a:p>
        </p:txBody>
      </p:sp>
      <p:sp>
        <p:nvSpPr>
          <p:cNvPr id="12" name="Rectangle 36"/>
          <p:cNvSpPr>
            <a:spLocks noChangeArrowheads="1"/>
          </p:cNvSpPr>
          <p:nvPr/>
        </p:nvSpPr>
        <p:spPr bwMode="auto">
          <a:xfrm>
            <a:off x="2955693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3" name="Rectangle 37"/>
          <p:cNvSpPr>
            <a:spLocks noChangeArrowheads="1"/>
          </p:cNvSpPr>
          <p:nvPr/>
        </p:nvSpPr>
        <p:spPr bwMode="auto">
          <a:xfrm>
            <a:off x="3316056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3676418" y="2352239"/>
            <a:ext cx="358775" cy="360362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5" name="Rectangle 39"/>
          <p:cNvSpPr>
            <a:spLocks noChangeArrowheads="1"/>
          </p:cNvSpPr>
          <p:nvPr/>
        </p:nvSpPr>
        <p:spPr bwMode="auto">
          <a:xfrm>
            <a:off x="4036781" y="2352239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Oval 72"/>
          <p:cNvSpPr>
            <a:spLocks noChangeArrowheads="1"/>
          </p:cNvSpPr>
          <p:nvPr/>
        </p:nvSpPr>
        <p:spPr bwMode="auto">
          <a:xfrm>
            <a:off x="2523893" y="2352239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4</a:t>
            </a:r>
          </a:p>
        </p:txBody>
      </p:sp>
      <p:sp>
        <p:nvSpPr>
          <p:cNvPr id="11" name="Rectangle 35"/>
          <p:cNvSpPr>
            <a:spLocks noChangeArrowheads="1"/>
          </p:cNvSpPr>
          <p:nvPr/>
        </p:nvSpPr>
        <p:spPr bwMode="auto">
          <a:xfrm>
            <a:off x="33043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Rectangle 40"/>
          <p:cNvSpPr>
            <a:spLocks noChangeArrowheads="1"/>
          </p:cNvSpPr>
          <p:nvPr/>
        </p:nvSpPr>
        <p:spPr bwMode="auto">
          <a:xfrm>
            <a:off x="2944017" y="2712601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Rectangle 44"/>
          <p:cNvSpPr>
            <a:spLocks noChangeArrowheads="1"/>
          </p:cNvSpPr>
          <p:nvPr/>
        </p:nvSpPr>
        <p:spPr bwMode="auto">
          <a:xfrm>
            <a:off x="3663154" y="2712601"/>
            <a:ext cx="358775" cy="360363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Rectangle 45"/>
          <p:cNvSpPr>
            <a:spLocks noChangeArrowheads="1"/>
          </p:cNvSpPr>
          <p:nvPr/>
        </p:nvSpPr>
        <p:spPr bwMode="auto">
          <a:xfrm>
            <a:off x="4023517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Rectangle 47"/>
          <p:cNvSpPr>
            <a:spLocks noChangeArrowheads="1"/>
          </p:cNvSpPr>
          <p:nvPr/>
        </p:nvSpPr>
        <p:spPr bwMode="auto">
          <a:xfrm>
            <a:off x="4744242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48"/>
          <p:cNvSpPr>
            <a:spLocks noChangeArrowheads="1"/>
          </p:cNvSpPr>
          <p:nvPr/>
        </p:nvSpPr>
        <p:spPr bwMode="auto">
          <a:xfrm>
            <a:off x="43838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Oval 73"/>
          <p:cNvSpPr>
            <a:spLocks noChangeArrowheads="1"/>
          </p:cNvSpPr>
          <p:nvPr/>
        </p:nvSpPr>
        <p:spPr bwMode="auto">
          <a:xfrm>
            <a:off x="2512217" y="2712601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5</a:t>
            </a: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18645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ф</a:t>
            </a:r>
            <a:endParaRPr lang="ru-RU" altLang="ru-RU" sz="1800" dirty="0"/>
          </a:p>
        </p:txBody>
      </p:sp>
      <p:sp>
        <p:nvSpPr>
          <p:cNvPr id="53" name="Rectangle 6"/>
          <p:cNvSpPr>
            <a:spLocks noChangeArrowheads="1"/>
          </p:cNvSpPr>
          <p:nvPr/>
        </p:nvSpPr>
        <p:spPr bwMode="auto">
          <a:xfrm>
            <a:off x="2223292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о</a:t>
            </a:r>
            <a:endParaRPr lang="ru-RU" altLang="ru-RU" sz="1800" dirty="0"/>
          </a:p>
        </p:txBody>
      </p:sp>
      <p:sp>
        <p:nvSpPr>
          <p:cNvPr id="54" name="Rectangle 7"/>
          <p:cNvSpPr>
            <a:spLocks noChangeArrowheads="1"/>
          </p:cNvSpPr>
          <p:nvPr/>
        </p:nvSpPr>
        <p:spPr bwMode="auto">
          <a:xfrm>
            <a:off x="2583655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55" name="Rectangle 8"/>
          <p:cNvSpPr>
            <a:spLocks noChangeArrowheads="1"/>
          </p:cNvSpPr>
          <p:nvPr/>
        </p:nvSpPr>
        <p:spPr bwMode="auto">
          <a:xfrm>
            <a:off x="29440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м</a:t>
            </a:r>
            <a:endParaRPr lang="ru-RU" altLang="ru-RU" sz="1800" dirty="0"/>
          </a:p>
        </p:txBody>
      </p:sp>
      <p:sp>
        <p:nvSpPr>
          <p:cNvPr id="56" name="Rectangle 9"/>
          <p:cNvSpPr>
            <a:spLocks noChangeArrowheads="1"/>
          </p:cNvSpPr>
          <p:nvPr/>
        </p:nvSpPr>
        <p:spPr bwMode="auto">
          <a:xfrm>
            <a:off x="33043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а</a:t>
            </a:r>
            <a:endParaRPr lang="ru-RU" altLang="ru-RU" sz="1800" dirty="0"/>
          </a:p>
        </p:txBody>
      </p:sp>
      <p:sp>
        <p:nvSpPr>
          <p:cNvPr id="57" name="Rectangle 10"/>
          <p:cNvSpPr>
            <a:spLocks noChangeArrowheads="1"/>
          </p:cNvSpPr>
          <p:nvPr/>
        </p:nvSpPr>
        <p:spPr bwMode="auto">
          <a:xfrm>
            <a:off x="3664742" y="1271152"/>
            <a:ext cx="358775" cy="360362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т</a:t>
            </a:r>
            <a:endParaRPr lang="ru-RU" altLang="ru-RU" sz="1800" dirty="0"/>
          </a:p>
        </p:txBody>
      </p:sp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4023517" y="1271152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>
                <a:ln w="3175">
                  <a:solidFill>
                    <a:schemeClr val="tx1"/>
                  </a:solidFill>
                </a:ln>
              </a:rPr>
              <a:t>и</a:t>
            </a:r>
            <a:endParaRPr lang="ru-RU" altLang="ru-RU" sz="1800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59" name="Rectangle 12"/>
          <p:cNvSpPr>
            <a:spLocks noChangeArrowheads="1"/>
          </p:cNvSpPr>
          <p:nvPr/>
        </p:nvSpPr>
        <p:spPr bwMode="auto">
          <a:xfrm>
            <a:off x="43838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4745830" y="127115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61" name="Rectangle 59"/>
          <p:cNvSpPr>
            <a:spLocks noChangeArrowheads="1"/>
          </p:cNvSpPr>
          <p:nvPr/>
        </p:nvSpPr>
        <p:spPr bwMode="auto">
          <a:xfrm>
            <a:off x="5103017" y="1274633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54665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63" name="Rectangle 59"/>
          <p:cNvSpPr>
            <a:spLocks noChangeArrowheads="1"/>
          </p:cNvSpPr>
          <p:nvPr/>
        </p:nvSpPr>
        <p:spPr bwMode="auto">
          <a:xfrm>
            <a:off x="5823742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64" name="Rectangle 59"/>
          <p:cNvSpPr>
            <a:spLocks noChangeArrowheads="1"/>
          </p:cNvSpPr>
          <p:nvPr/>
        </p:nvSpPr>
        <p:spPr bwMode="auto">
          <a:xfrm>
            <a:off x="6182517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65" name="Rectangle 59"/>
          <p:cNvSpPr>
            <a:spLocks noChangeArrowheads="1"/>
          </p:cNvSpPr>
          <p:nvPr/>
        </p:nvSpPr>
        <p:spPr bwMode="auto">
          <a:xfrm>
            <a:off x="65460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е</a:t>
            </a:r>
            <a:endParaRPr lang="ru-RU" dirty="0"/>
          </a:p>
        </p:txBody>
      </p:sp>
      <p:grpSp>
        <p:nvGrpSpPr>
          <p:cNvPr id="84" name="Группа 83"/>
          <p:cNvGrpSpPr/>
          <p:nvPr/>
        </p:nvGrpSpPr>
        <p:grpSpPr>
          <a:xfrm>
            <a:off x="2102335" y="1980915"/>
            <a:ext cx="2647515" cy="371324"/>
            <a:chOff x="3182579" y="1980915"/>
            <a:chExt cx="2647515" cy="371324"/>
          </a:xfrm>
        </p:grpSpPr>
        <p:sp>
          <p:nvSpPr>
            <p:cNvPr id="8" name="Rectangle 31"/>
            <p:cNvSpPr>
              <a:spLocks noChangeArrowheads="1"/>
            </p:cNvSpPr>
            <p:nvPr/>
          </p:nvSpPr>
          <p:spPr bwMode="auto">
            <a:xfrm>
              <a:off x="439023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о</a:t>
              </a:r>
              <a:endParaRPr lang="ru-RU" dirty="0"/>
            </a:p>
          </p:txBody>
        </p:sp>
        <p:sp>
          <p:nvSpPr>
            <p:cNvPr id="9" name="Rectangle 32"/>
            <p:cNvSpPr>
              <a:spLocks noChangeArrowheads="1"/>
            </p:cNvSpPr>
            <p:nvPr/>
          </p:nvSpPr>
          <p:spPr bwMode="auto">
            <a:xfrm>
              <a:off x="403145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р</a:t>
              </a:r>
              <a:endParaRPr lang="ru-RU" dirty="0"/>
            </a:p>
          </p:txBody>
        </p:sp>
        <p:sp>
          <p:nvSpPr>
            <p:cNvPr id="10" name="Rectangle 33"/>
            <p:cNvSpPr>
              <a:spLocks noChangeArrowheads="1"/>
            </p:cNvSpPr>
            <p:nvPr/>
          </p:nvSpPr>
          <p:spPr bwMode="auto">
            <a:xfrm>
              <a:off x="3671094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п</a:t>
              </a:r>
              <a:endParaRPr lang="ru-RU" dirty="0"/>
            </a:p>
          </p:txBody>
        </p:sp>
        <p:sp>
          <p:nvSpPr>
            <p:cNvPr id="67" name="Rectangle 31"/>
            <p:cNvSpPr>
              <a:spLocks noChangeArrowheads="1"/>
            </p:cNvSpPr>
            <p:nvPr/>
          </p:nvSpPr>
          <p:spPr bwMode="auto">
            <a:xfrm>
              <a:off x="474900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б</a:t>
              </a:r>
              <a:endParaRPr lang="ru-RU" dirty="0"/>
            </a:p>
          </p:txBody>
        </p:sp>
        <p:sp>
          <p:nvSpPr>
            <p:cNvPr id="68" name="Rectangle 31"/>
            <p:cNvSpPr>
              <a:spLocks noChangeArrowheads="1"/>
            </p:cNvSpPr>
            <p:nvPr/>
          </p:nvSpPr>
          <p:spPr bwMode="auto">
            <a:xfrm>
              <a:off x="510778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69" name="Rectangle 31"/>
            <p:cNvSpPr>
              <a:spLocks noChangeArrowheads="1"/>
            </p:cNvSpPr>
            <p:nvPr/>
          </p:nvSpPr>
          <p:spPr bwMode="auto">
            <a:xfrm>
              <a:off x="5471319" y="1980916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л</a:t>
              </a:r>
              <a:endParaRPr lang="ru-RU" dirty="0"/>
            </a:p>
          </p:txBody>
        </p:sp>
        <p:sp>
          <p:nvSpPr>
            <p:cNvPr id="74" name="Oval 68"/>
            <p:cNvSpPr>
              <a:spLocks noChangeArrowheads="1"/>
            </p:cNvSpPr>
            <p:nvPr/>
          </p:nvSpPr>
          <p:spPr bwMode="auto">
            <a:xfrm>
              <a:off x="3182579" y="1980915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b="1" dirty="0" smtClean="0"/>
                <a:t>3</a:t>
              </a:r>
              <a:endParaRPr lang="ru-RU" altLang="ru-RU" sz="1800" b="1" dirty="0"/>
            </a:p>
          </p:txBody>
        </p:sp>
      </p:grpSp>
      <p:grpSp>
        <p:nvGrpSpPr>
          <p:cNvPr id="80" name="Группа 79"/>
          <p:cNvGrpSpPr/>
          <p:nvPr/>
        </p:nvGrpSpPr>
        <p:grpSpPr>
          <a:xfrm>
            <a:off x="2155875" y="3072970"/>
            <a:ext cx="3665536" cy="360365"/>
            <a:chOff x="3239294" y="3071375"/>
            <a:chExt cx="3665536" cy="360365"/>
          </a:xfrm>
        </p:grpSpPr>
        <p:sp>
          <p:nvSpPr>
            <p:cNvPr id="6" name="Rectangle 13"/>
            <p:cNvSpPr>
              <a:spLocks noChangeArrowheads="1"/>
            </p:cNvSpPr>
            <p:nvPr/>
          </p:nvSpPr>
          <p:spPr bwMode="auto">
            <a:xfrm>
              <a:off x="5833269" y="3071376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Rectangle 41"/>
            <p:cNvSpPr>
              <a:spLocks noChangeArrowheads="1"/>
            </p:cNvSpPr>
            <p:nvPr/>
          </p:nvSpPr>
          <p:spPr bwMode="auto">
            <a:xfrm>
              <a:off x="36710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46"/>
            <p:cNvSpPr>
              <a:spLocks noChangeArrowheads="1"/>
            </p:cNvSpPr>
            <p:nvPr/>
          </p:nvSpPr>
          <p:spPr bwMode="auto">
            <a:xfrm>
              <a:off x="6187280" y="3071375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Rectangle 50"/>
            <p:cNvSpPr>
              <a:spLocks noChangeArrowheads="1"/>
            </p:cNvSpPr>
            <p:nvPr/>
          </p:nvSpPr>
          <p:spPr bwMode="auto">
            <a:xfrm>
              <a:off x="5107780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Rectangle 51"/>
            <p:cNvSpPr>
              <a:spLocks noChangeArrowheads="1"/>
            </p:cNvSpPr>
            <p:nvPr/>
          </p:nvSpPr>
          <p:spPr bwMode="auto">
            <a:xfrm>
              <a:off x="5474494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Rectangle 55"/>
            <p:cNvSpPr>
              <a:spLocks noChangeArrowheads="1"/>
            </p:cNvSpPr>
            <p:nvPr/>
          </p:nvSpPr>
          <p:spPr bwMode="auto">
            <a:xfrm>
              <a:off x="47505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Rectangle 56"/>
            <p:cNvSpPr>
              <a:spLocks noChangeArrowheads="1"/>
            </p:cNvSpPr>
            <p:nvPr/>
          </p:nvSpPr>
          <p:spPr bwMode="auto">
            <a:xfrm>
              <a:off x="4390231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Rectangle 57"/>
            <p:cNvSpPr>
              <a:spLocks noChangeArrowheads="1"/>
            </p:cNvSpPr>
            <p:nvPr/>
          </p:nvSpPr>
          <p:spPr bwMode="auto">
            <a:xfrm>
              <a:off x="4031456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Oval 74"/>
            <p:cNvSpPr>
              <a:spLocks noChangeArrowheads="1"/>
            </p:cNvSpPr>
            <p:nvPr/>
          </p:nvSpPr>
          <p:spPr bwMode="auto">
            <a:xfrm>
              <a:off x="3239294" y="3071377"/>
              <a:ext cx="433387" cy="360362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/>
                <a:t>6</a:t>
              </a:r>
            </a:p>
          </p:txBody>
        </p:sp>
        <p:sp>
          <p:nvSpPr>
            <p:cNvPr id="76" name="Rectangle 46"/>
            <p:cNvSpPr>
              <a:spLocks noChangeArrowheads="1"/>
            </p:cNvSpPr>
            <p:nvPr/>
          </p:nvSpPr>
          <p:spPr bwMode="auto">
            <a:xfrm>
              <a:off x="6546055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7" name="Rectangle 42"/>
          <p:cNvSpPr>
            <a:spLocks noChangeArrowheads="1"/>
          </p:cNvSpPr>
          <p:nvPr/>
        </p:nvSpPr>
        <p:spPr bwMode="auto">
          <a:xfrm>
            <a:off x="22248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8" name="Rectangle 60"/>
          <p:cNvSpPr>
            <a:spLocks noChangeArrowheads="1"/>
          </p:cNvSpPr>
          <p:nvPr/>
        </p:nvSpPr>
        <p:spPr bwMode="auto">
          <a:xfrm>
            <a:off x="33043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9" name="Rectangle 61"/>
          <p:cNvSpPr>
            <a:spLocks noChangeArrowheads="1"/>
          </p:cNvSpPr>
          <p:nvPr/>
        </p:nvSpPr>
        <p:spPr bwMode="auto">
          <a:xfrm>
            <a:off x="29440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0" name="Rectangle 62"/>
          <p:cNvSpPr>
            <a:spLocks noChangeArrowheads="1"/>
          </p:cNvSpPr>
          <p:nvPr/>
        </p:nvSpPr>
        <p:spPr bwMode="auto">
          <a:xfrm>
            <a:off x="2585242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1" name="Rectangle 63"/>
          <p:cNvSpPr>
            <a:spLocks noChangeArrowheads="1"/>
          </p:cNvSpPr>
          <p:nvPr/>
        </p:nvSpPr>
        <p:spPr bwMode="auto">
          <a:xfrm>
            <a:off x="1504155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2" name="Rectangle 64"/>
          <p:cNvSpPr>
            <a:spLocks noChangeArrowheads="1"/>
          </p:cNvSpPr>
          <p:nvPr/>
        </p:nvSpPr>
        <p:spPr bwMode="auto">
          <a:xfrm>
            <a:off x="18645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3" name="Oval 75"/>
          <p:cNvSpPr>
            <a:spLocks noChangeArrowheads="1"/>
          </p:cNvSpPr>
          <p:nvPr/>
        </p:nvSpPr>
        <p:spPr bwMode="auto">
          <a:xfrm>
            <a:off x="1072355" y="3453374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 dirty="0"/>
              <a:t>7</a:t>
            </a:r>
          </a:p>
        </p:txBody>
      </p:sp>
      <p:sp>
        <p:nvSpPr>
          <p:cNvPr id="94" name="Rectangle 60"/>
          <p:cNvSpPr>
            <a:spLocks noChangeArrowheads="1"/>
          </p:cNvSpPr>
          <p:nvPr/>
        </p:nvSpPr>
        <p:spPr bwMode="auto">
          <a:xfrm>
            <a:off x="3663155" y="3454970"/>
            <a:ext cx="358775" cy="360363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5" name="Rectangle 60"/>
          <p:cNvSpPr>
            <a:spLocks noChangeArrowheads="1"/>
          </p:cNvSpPr>
          <p:nvPr/>
        </p:nvSpPr>
        <p:spPr bwMode="auto">
          <a:xfrm>
            <a:off x="4009765" y="3454970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50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418" y="-171400"/>
            <a:ext cx="7772400" cy="1470025"/>
          </a:xfrm>
        </p:spPr>
        <p:txBody>
          <a:bodyPr/>
          <a:lstStyle/>
          <a:p>
            <a:r>
              <a:rPr lang="ru-RU" dirty="0" smtClean="0">
                <a:ln w="3175">
                  <a:solidFill>
                    <a:schemeClr val="tx1"/>
                  </a:solidFill>
                </a:ln>
              </a:rPr>
              <a:t>Разгадайте кроссворд</a:t>
            </a:r>
            <a:endParaRPr lang="ru-RU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61048"/>
            <a:ext cx="8928992" cy="2472680"/>
          </a:xfrm>
        </p:spPr>
        <p:txBody>
          <a:bodyPr>
            <a:normAutofit fontScale="25000" lnSpcReduction="20000"/>
          </a:bodyPr>
          <a:lstStyle/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внешнего вида документа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называется положение листа бумаги в документе </a:t>
            </a:r>
            <a:r>
              <a:rPr lang="en-US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?(книжная или альбомная)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словами.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от краев страницы до границы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Упорядоченная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Текстовый редактор или текстовый… </a:t>
            </a:r>
          </a:p>
          <a:p>
            <a:pPr marL="88900" lvl="2" indent="-14288" algn="l">
              <a:buFont typeface="+mj-lt"/>
              <a:buAutoNum type="arabicPeriod"/>
            </a:pPr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Расстояние между строками </a:t>
            </a:r>
            <a:r>
              <a:rPr lang="ru-RU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grpSp>
        <p:nvGrpSpPr>
          <p:cNvPr id="96" name="Группа 95"/>
          <p:cNvGrpSpPr/>
          <p:nvPr/>
        </p:nvGrpSpPr>
        <p:grpSpPr>
          <a:xfrm>
            <a:off x="1077963" y="1620553"/>
            <a:ext cx="4030662" cy="360363"/>
            <a:chOff x="1431130" y="1639189"/>
            <a:chExt cx="4030662" cy="360363"/>
          </a:xfrm>
        </p:grpSpPr>
        <p:sp>
          <p:nvSpPr>
            <p:cNvPr id="42" name="Rectangle 19"/>
            <p:cNvSpPr>
              <a:spLocks noChangeArrowheads="1"/>
            </p:cNvSpPr>
            <p:nvPr/>
          </p:nvSpPr>
          <p:spPr bwMode="auto">
            <a:xfrm>
              <a:off x="1862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о</a:t>
              </a:r>
              <a:endParaRPr lang="ru-RU" altLang="ru-RU" sz="1800" dirty="0"/>
            </a:p>
          </p:txBody>
        </p:sp>
        <p:sp>
          <p:nvSpPr>
            <p:cNvPr id="43" name="Rectangle 20"/>
            <p:cNvSpPr>
              <a:spLocks noChangeArrowheads="1"/>
            </p:cNvSpPr>
            <p:nvPr/>
          </p:nvSpPr>
          <p:spPr bwMode="auto">
            <a:xfrm>
              <a:off x="222170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р</a:t>
              </a:r>
              <a:endParaRPr lang="ru-RU" altLang="ru-RU" sz="1800" dirty="0"/>
            </a:p>
          </p:txBody>
        </p:sp>
        <p:sp>
          <p:nvSpPr>
            <p:cNvPr id="44" name="Rectangle 21"/>
            <p:cNvSpPr>
              <a:spLocks noChangeArrowheads="1"/>
            </p:cNvSpPr>
            <p:nvPr/>
          </p:nvSpPr>
          <p:spPr bwMode="auto">
            <a:xfrm>
              <a:off x="258206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и</a:t>
              </a:r>
              <a:endParaRPr lang="ru-RU" altLang="ru-RU" sz="1800" dirty="0"/>
            </a:p>
          </p:txBody>
        </p:sp>
        <p:sp>
          <p:nvSpPr>
            <p:cNvPr id="45" name="Rectangle 22"/>
            <p:cNvSpPr>
              <a:spLocks noChangeArrowheads="1"/>
            </p:cNvSpPr>
            <p:nvPr/>
          </p:nvSpPr>
          <p:spPr bwMode="auto">
            <a:xfrm>
              <a:off x="29424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е</a:t>
              </a:r>
              <a:endParaRPr lang="ru-RU" altLang="ru-RU" sz="1800" dirty="0"/>
            </a:p>
          </p:txBody>
        </p:sp>
        <p:sp>
          <p:nvSpPr>
            <p:cNvPr id="46" name="Rectangle 23"/>
            <p:cNvSpPr>
              <a:spLocks noChangeArrowheads="1"/>
            </p:cNvSpPr>
            <p:nvPr/>
          </p:nvSpPr>
          <p:spPr bwMode="auto">
            <a:xfrm>
              <a:off x="33027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н</a:t>
              </a:r>
              <a:endParaRPr lang="ru-RU" altLang="ru-RU" sz="1800" dirty="0"/>
            </a:p>
          </p:txBody>
        </p:sp>
        <p:sp>
          <p:nvSpPr>
            <p:cNvPr id="47" name="Rectangle 24"/>
            <p:cNvSpPr>
              <a:spLocks noChangeArrowheads="1"/>
            </p:cNvSpPr>
            <p:nvPr/>
          </p:nvSpPr>
          <p:spPr bwMode="auto">
            <a:xfrm>
              <a:off x="3663155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т</a:t>
              </a:r>
              <a:endParaRPr lang="ru-RU" altLang="ru-RU" sz="1800" dirty="0"/>
            </a:p>
          </p:txBody>
        </p:sp>
        <p:sp>
          <p:nvSpPr>
            <p:cNvPr id="48" name="Rectangle 25"/>
            <p:cNvSpPr>
              <a:spLocks noChangeArrowheads="1"/>
            </p:cNvSpPr>
            <p:nvPr/>
          </p:nvSpPr>
          <p:spPr bwMode="auto">
            <a:xfrm>
              <a:off x="4021930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а</a:t>
              </a:r>
              <a:endParaRPr lang="ru-RU" altLang="ru-RU" sz="1800" dirty="0"/>
            </a:p>
          </p:txBody>
        </p:sp>
        <p:sp>
          <p:nvSpPr>
            <p:cNvPr id="49" name="Rectangle 26"/>
            <p:cNvSpPr>
              <a:spLocks noChangeArrowheads="1"/>
            </p:cNvSpPr>
            <p:nvPr/>
          </p:nvSpPr>
          <p:spPr bwMode="auto">
            <a:xfrm>
              <a:off x="438229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dirty="0" smtClean="0"/>
                <a:t>ц</a:t>
              </a:r>
              <a:endParaRPr lang="ru-RU" altLang="ru-RU" sz="1800" dirty="0"/>
            </a:p>
          </p:txBody>
        </p:sp>
        <p:sp>
          <p:nvSpPr>
            <p:cNvPr id="50" name="Rectangle 27"/>
            <p:cNvSpPr>
              <a:spLocks noChangeArrowheads="1"/>
            </p:cNvSpPr>
            <p:nvPr/>
          </p:nvSpPr>
          <p:spPr bwMode="auto">
            <a:xfrm>
              <a:off x="5103017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я</a:t>
              </a:r>
              <a:endParaRPr lang="ru-RU" dirty="0"/>
            </a:p>
          </p:txBody>
        </p:sp>
        <p:sp>
          <p:nvSpPr>
            <p:cNvPr id="51" name="Rectangle 28"/>
            <p:cNvSpPr>
              <a:spLocks noChangeArrowheads="1"/>
            </p:cNvSpPr>
            <p:nvPr/>
          </p:nvSpPr>
          <p:spPr bwMode="auto">
            <a:xfrm>
              <a:off x="4744242" y="1639189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/>
                <a:t>и</a:t>
              </a:r>
            </a:p>
          </p:txBody>
        </p:sp>
        <p:sp>
          <p:nvSpPr>
            <p:cNvPr id="36" name="Oval 68"/>
            <p:cNvSpPr>
              <a:spLocks noChangeArrowheads="1"/>
            </p:cNvSpPr>
            <p:nvPr/>
          </p:nvSpPr>
          <p:spPr bwMode="auto">
            <a:xfrm>
              <a:off x="1431130" y="1639189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 dirty="0"/>
                <a:t>2</a:t>
              </a:r>
            </a:p>
          </p:txBody>
        </p:sp>
      </p:grpSp>
      <p:sp>
        <p:nvSpPr>
          <p:cNvPr id="37" name="Oval 7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429542" y="1255320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1</a:t>
            </a:r>
          </a:p>
        </p:txBody>
      </p:sp>
      <p:sp>
        <p:nvSpPr>
          <p:cNvPr id="12" name="Rectangle 36"/>
          <p:cNvSpPr>
            <a:spLocks noChangeArrowheads="1"/>
          </p:cNvSpPr>
          <p:nvPr/>
        </p:nvSpPr>
        <p:spPr bwMode="auto">
          <a:xfrm>
            <a:off x="2955693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/>
              <a:t>п</a:t>
            </a:r>
          </a:p>
        </p:txBody>
      </p:sp>
      <p:sp>
        <p:nvSpPr>
          <p:cNvPr id="13" name="Rectangle 37"/>
          <p:cNvSpPr>
            <a:spLocks noChangeArrowheads="1"/>
          </p:cNvSpPr>
          <p:nvPr/>
        </p:nvSpPr>
        <p:spPr bwMode="auto">
          <a:xfrm>
            <a:off x="3316056" y="2352239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/>
              <a:t>о</a:t>
            </a:r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3676418" y="2352239"/>
            <a:ext cx="358775" cy="360362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/>
              <a:t>л</a:t>
            </a:r>
          </a:p>
        </p:txBody>
      </p:sp>
      <p:sp>
        <p:nvSpPr>
          <p:cNvPr id="15" name="Rectangle 39"/>
          <p:cNvSpPr>
            <a:spLocks noChangeArrowheads="1"/>
          </p:cNvSpPr>
          <p:nvPr/>
        </p:nvSpPr>
        <p:spPr bwMode="auto">
          <a:xfrm>
            <a:off x="4036781" y="2352239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38" name="Oval 72"/>
          <p:cNvSpPr>
            <a:spLocks noChangeArrowheads="1"/>
          </p:cNvSpPr>
          <p:nvPr/>
        </p:nvSpPr>
        <p:spPr bwMode="auto">
          <a:xfrm>
            <a:off x="2523893" y="2352239"/>
            <a:ext cx="433388" cy="360362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4</a:t>
            </a:r>
          </a:p>
        </p:txBody>
      </p:sp>
      <p:sp>
        <p:nvSpPr>
          <p:cNvPr id="11" name="Rectangle 35"/>
          <p:cNvSpPr>
            <a:spLocks noChangeArrowheads="1"/>
          </p:cNvSpPr>
          <p:nvPr/>
        </p:nvSpPr>
        <p:spPr bwMode="auto">
          <a:xfrm>
            <a:off x="33043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Rectangle 40"/>
          <p:cNvSpPr>
            <a:spLocks noChangeArrowheads="1"/>
          </p:cNvSpPr>
          <p:nvPr/>
        </p:nvSpPr>
        <p:spPr bwMode="auto">
          <a:xfrm>
            <a:off x="2944017" y="2712601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Rectangle 44"/>
          <p:cNvSpPr>
            <a:spLocks noChangeArrowheads="1"/>
          </p:cNvSpPr>
          <p:nvPr/>
        </p:nvSpPr>
        <p:spPr bwMode="auto">
          <a:xfrm>
            <a:off x="3663154" y="2712601"/>
            <a:ext cx="358775" cy="360363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Rectangle 45"/>
          <p:cNvSpPr>
            <a:spLocks noChangeArrowheads="1"/>
          </p:cNvSpPr>
          <p:nvPr/>
        </p:nvSpPr>
        <p:spPr bwMode="auto">
          <a:xfrm>
            <a:off x="4023517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Rectangle 47"/>
          <p:cNvSpPr>
            <a:spLocks noChangeArrowheads="1"/>
          </p:cNvSpPr>
          <p:nvPr/>
        </p:nvSpPr>
        <p:spPr bwMode="auto">
          <a:xfrm>
            <a:off x="4744242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48"/>
          <p:cNvSpPr>
            <a:spLocks noChangeArrowheads="1"/>
          </p:cNvSpPr>
          <p:nvPr/>
        </p:nvSpPr>
        <p:spPr bwMode="auto">
          <a:xfrm>
            <a:off x="4383879" y="271260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Oval 73"/>
          <p:cNvSpPr>
            <a:spLocks noChangeArrowheads="1"/>
          </p:cNvSpPr>
          <p:nvPr/>
        </p:nvSpPr>
        <p:spPr bwMode="auto">
          <a:xfrm>
            <a:off x="2512217" y="2712601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/>
              <a:t>5</a:t>
            </a: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18645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ф</a:t>
            </a:r>
            <a:endParaRPr lang="ru-RU" altLang="ru-RU" sz="1800" dirty="0"/>
          </a:p>
        </p:txBody>
      </p:sp>
      <p:sp>
        <p:nvSpPr>
          <p:cNvPr id="53" name="Rectangle 6"/>
          <p:cNvSpPr>
            <a:spLocks noChangeArrowheads="1"/>
          </p:cNvSpPr>
          <p:nvPr/>
        </p:nvSpPr>
        <p:spPr bwMode="auto">
          <a:xfrm>
            <a:off x="2223292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о</a:t>
            </a:r>
            <a:endParaRPr lang="ru-RU" altLang="ru-RU" sz="1800" dirty="0"/>
          </a:p>
        </p:txBody>
      </p:sp>
      <p:sp>
        <p:nvSpPr>
          <p:cNvPr id="54" name="Rectangle 7"/>
          <p:cNvSpPr>
            <a:spLocks noChangeArrowheads="1"/>
          </p:cNvSpPr>
          <p:nvPr/>
        </p:nvSpPr>
        <p:spPr bwMode="auto">
          <a:xfrm>
            <a:off x="2583655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55" name="Rectangle 8"/>
          <p:cNvSpPr>
            <a:spLocks noChangeArrowheads="1"/>
          </p:cNvSpPr>
          <p:nvPr/>
        </p:nvSpPr>
        <p:spPr bwMode="auto">
          <a:xfrm>
            <a:off x="2944017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м</a:t>
            </a:r>
            <a:endParaRPr lang="ru-RU" altLang="ru-RU" sz="1800" dirty="0"/>
          </a:p>
        </p:txBody>
      </p:sp>
      <p:sp>
        <p:nvSpPr>
          <p:cNvPr id="56" name="Rectangle 9"/>
          <p:cNvSpPr>
            <a:spLocks noChangeArrowheads="1"/>
          </p:cNvSpPr>
          <p:nvPr/>
        </p:nvSpPr>
        <p:spPr bwMode="auto">
          <a:xfrm>
            <a:off x="33043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а</a:t>
            </a:r>
            <a:endParaRPr lang="ru-RU" altLang="ru-RU" sz="1800" dirty="0"/>
          </a:p>
        </p:txBody>
      </p:sp>
      <p:sp>
        <p:nvSpPr>
          <p:cNvPr id="57" name="Rectangle 10"/>
          <p:cNvSpPr>
            <a:spLocks noChangeArrowheads="1"/>
          </p:cNvSpPr>
          <p:nvPr/>
        </p:nvSpPr>
        <p:spPr bwMode="auto">
          <a:xfrm>
            <a:off x="3664742" y="1271152"/>
            <a:ext cx="358775" cy="360362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т</a:t>
            </a:r>
            <a:endParaRPr lang="ru-RU" altLang="ru-RU" sz="1800" dirty="0"/>
          </a:p>
        </p:txBody>
      </p:sp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4023517" y="1271152"/>
            <a:ext cx="358775" cy="36036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>
                <a:ln w="3175">
                  <a:solidFill>
                    <a:schemeClr val="tx1"/>
                  </a:solidFill>
                </a:ln>
              </a:rPr>
              <a:t>и</a:t>
            </a:r>
            <a:endParaRPr lang="ru-RU" altLang="ru-RU" sz="1800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59" name="Rectangle 12"/>
          <p:cNvSpPr>
            <a:spLocks noChangeArrowheads="1"/>
          </p:cNvSpPr>
          <p:nvPr/>
        </p:nvSpPr>
        <p:spPr bwMode="auto">
          <a:xfrm>
            <a:off x="4383880" y="1271152"/>
            <a:ext cx="35877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 smtClean="0"/>
              <a:t>р</a:t>
            </a:r>
            <a:endParaRPr lang="ru-RU" altLang="ru-RU" sz="1800" dirty="0"/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4745830" y="1271151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61" name="Rectangle 59"/>
          <p:cNvSpPr>
            <a:spLocks noChangeArrowheads="1"/>
          </p:cNvSpPr>
          <p:nvPr/>
        </p:nvSpPr>
        <p:spPr bwMode="auto">
          <a:xfrm>
            <a:off x="5103017" y="1274633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54665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63" name="Rectangle 59"/>
          <p:cNvSpPr>
            <a:spLocks noChangeArrowheads="1"/>
          </p:cNvSpPr>
          <p:nvPr/>
        </p:nvSpPr>
        <p:spPr bwMode="auto">
          <a:xfrm>
            <a:off x="5823742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64" name="Rectangle 59"/>
          <p:cNvSpPr>
            <a:spLocks noChangeArrowheads="1"/>
          </p:cNvSpPr>
          <p:nvPr/>
        </p:nvSpPr>
        <p:spPr bwMode="auto">
          <a:xfrm>
            <a:off x="6182517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65" name="Rectangle 59"/>
          <p:cNvSpPr>
            <a:spLocks noChangeArrowheads="1"/>
          </p:cNvSpPr>
          <p:nvPr/>
        </p:nvSpPr>
        <p:spPr bwMode="auto">
          <a:xfrm>
            <a:off x="6546055" y="1278826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 smtClean="0"/>
              <a:t>е</a:t>
            </a:r>
            <a:endParaRPr lang="ru-RU" dirty="0"/>
          </a:p>
        </p:txBody>
      </p:sp>
      <p:grpSp>
        <p:nvGrpSpPr>
          <p:cNvPr id="84" name="Группа 83"/>
          <p:cNvGrpSpPr/>
          <p:nvPr/>
        </p:nvGrpSpPr>
        <p:grpSpPr>
          <a:xfrm>
            <a:off x="2102335" y="1980915"/>
            <a:ext cx="2647515" cy="371324"/>
            <a:chOff x="3182579" y="1980915"/>
            <a:chExt cx="2647515" cy="371324"/>
          </a:xfrm>
        </p:grpSpPr>
        <p:sp>
          <p:nvSpPr>
            <p:cNvPr id="8" name="Rectangle 31"/>
            <p:cNvSpPr>
              <a:spLocks noChangeArrowheads="1"/>
            </p:cNvSpPr>
            <p:nvPr/>
          </p:nvSpPr>
          <p:spPr bwMode="auto">
            <a:xfrm>
              <a:off x="439023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о</a:t>
              </a:r>
              <a:endParaRPr lang="ru-RU" dirty="0"/>
            </a:p>
          </p:txBody>
        </p:sp>
        <p:sp>
          <p:nvSpPr>
            <p:cNvPr id="9" name="Rectangle 32"/>
            <p:cNvSpPr>
              <a:spLocks noChangeArrowheads="1"/>
            </p:cNvSpPr>
            <p:nvPr/>
          </p:nvSpPr>
          <p:spPr bwMode="auto">
            <a:xfrm>
              <a:off x="403145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р</a:t>
              </a:r>
              <a:endParaRPr lang="ru-RU" dirty="0"/>
            </a:p>
          </p:txBody>
        </p:sp>
        <p:sp>
          <p:nvSpPr>
            <p:cNvPr id="10" name="Rectangle 33"/>
            <p:cNvSpPr>
              <a:spLocks noChangeArrowheads="1"/>
            </p:cNvSpPr>
            <p:nvPr/>
          </p:nvSpPr>
          <p:spPr bwMode="auto">
            <a:xfrm>
              <a:off x="3671094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п</a:t>
              </a:r>
              <a:endParaRPr lang="ru-RU" dirty="0"/>
            </a:p>
          </p:txBody>
        </p:sp>
        <p:sp>
          <p:nvSpPr>
            <p:cNvPr id="67" name="Rectangle 31"/>
            <p:cNvSpPr>
              <a:spLocks noChangeArrowheads="1"/>
            </p:cNvSpPr>
            <p:nvPr/>
          </p:nvSpPr>
          <p:spPr bwMode="auto">
            <a:xfrm>
              <a:off x="4749006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б</a:t>
              </a:r>
              <a:endParaRPr lang="ru-RU" dirty="0"/>
            </a:p>
          </p:txBody>
        </p:sp>
        <p:sp>
          <p:nvSpPr>
            <p:cNvPr id="68" name="Rectangle 31"/>
            <p:cNvSpPr>
              <a:spLocks noChangeArrowheads="1"/>
            </p:cNvSpPr>
            <p:nvPr/>
          </p:nvSpPr>
          <p:spPr bwMode="auto">
            <a:xfrm>
              <a:off x="5107781" y="19918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69" name="Rectangle 31"/>
            <p:cNvSpPr>
              <a:spLocks noChangeArrowheads="1"/>
            </p:cNvSpPr>
            <p:nvPr/>
          </p:nvSpPr>
          <p:spPr bwMode="auto">
            <a:xfrm>
              <a:off x="5471319" y="1980916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л</a:t>
              </a:r>
              <a:endParaRPr lang="ru-RU" dirty="0"/>
            </a:p>
          </p:txBody>
        </p:sp>
        <p:sp>
          <p:nvSpPr>
            <p:cNvPr id="74" name="Oval 68"/>
            <p:cNvSpPr>
              <a:spLocks noChangeArrowheads="1"/>
            </p:cNvSpPr>
            <p:nvPr/>
          </p:nvSpPr>
          <p:spPr bwMode="auto">
            <a:xfrm>
              <a:off x="3182579" y="1980915"/>
              <a:ext cx="433387" cy="360363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b="1" dirty="0" smtClean="0"/>
                <a:t>3</a:t>
              </a:r>
              <a:endParaRPr lang="ru-RU" altLang="ru-RU" sz="1800" b="1" dirty="0"/>
            </a:p>
          </p:txBody>
        </p:sp>
      </p:grpSp>
      <p:grpSp>
        <p:nvGrpSpPr>
          <p:cNvPr id="80" name="Группа 79"/>
          <p:cNvGrpSpPr/>
          <p:nvPr/>
        </p:nvGrpSpPr>
        <p:grpSpPr>
          <a:xfrm>
            <a:off x="2155875" y="3072970"/>
            <a:ext cx="3665536" cy="360365"/>
            <a:chOff x="3239294" y="3071375"/>
            <a:chExt cx="3665536" cy="360365"/>
          </a:xfrm>
        </p:grpSpPr>
        <p:sp>
          <p:nvSpPr>
            <p:cNvPr id="6" name="Rectangle 13"/>
            <p:cNvSpPr>
              <a:spLocks noChangeArrowheads="1"/>
            </p:cNvSpPr>
            <p:nvPr/>
          </p:nvSpPr>
          <p:spPr bwMode="auto">
            <a:xfrm>
              <a:off x="5833269" y="3071376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Rectangle 41"/>
            <p:cNvSpPr>
              <a:spLocks noChangeArrowheads="1"/>
            </p:cNvSpPr>
            <p:nvPr/>
          </p:nvSpPr>
          <p:spPr bwMode="auto">
            <a:xfrm>
              <a:off x="36710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46"/>
            <p:cNvSpPr>
              <a:spLocks noChangeArrowheads="1"/>
            </p:cNvSpPr>
            <p:nvPr/>
          </p:nvSpPr>
          <p:spPr bwMode="auto">
            <a:xfrm>
              <a:off x="6187280" y="3071375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Rectangle 50"/>
            <p:cNvSpPr>
              <a:spLocks noChangeArrowheads="1"/>
            </p:cNvSpPr>
            <p:nvPr/>
          </p:nvSpPr>
          <p:spPr bwMode="auto">
            <a:xfrm>
              <a:off x="5107780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Rectangle 51"/>
            <p:cNvSpPr>
              <a:spLocks noChangeArrowheads="1"/>
            </p:cNvSpPr>
            <p:nvPr/>
          </p:nvSpPr>
          <p:spPr bwMode="auto">
            <a:xfrm>
              <a:off x="5474494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Rectangle 55"/>
            <p:cNvSpPr>
              <a:spLocks noChangeArrowheads="1"/>
            </p:cNvSpPr>
            <p:nvPr/>
          </p:nvSpPr>
          <p:spPr bwMode="auto">
            <a:xfrm>
              <a:off x="4750594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Rectangle 56"/>
            <p:cNvSpPr>
              <a:spLocks noChangeArrowheads="1"/>
            </p:cNvSpPr>
            <p:nvPr/>
          </p:nvSpPr>
          <p:spPr bwMode="auto">
            <a:xfrm>
              <a:off x="4390231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Rectangle 57"/>
            <p:cNvSpPr>
              <a:spLocks noChangeArrowheads="1"/>
            </p:cNvSpPr>
            <p:nvPr/>
          </p:nvSpPr>
          <p:spPr bwMode="auto">
            <a:xfrm>
              <a:off x="4031456" y="3071377"/>
              <a:ext cx="358775" cy="360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Oval 74"/>
            <p:cNvSpPr>
              <a:spLocks noChangeArrowheads="1"/>
            </p:cNvSpPr>
            <p:nvPr/>
          </p:nvSpPr>
          <p:spPr bwMode="auto">
            <a:xfrm>
              <a:off x="3239294" y="3071377"/>
              <a:ext cx="433387" cy="360362"/>
            </a:xfrm>
            <a:prstGeom prst="ellipse">
              <a:avLst/>
            </a:prstGeom>
            <a:solidFill>
              <a:srgbClr val="00FFFF"/>
            </a:solidFill>
            <a:ln w="9525">
              <a:pattFill prst="sphere">
                <a:fgClr>
                  <a:schemeClr val="tx1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800" b="1"/>
                <a:t>6</a:t>
              </a:r>
            </a:p>
          </p:txBody>
        </p:sp>
        <p:sp>
          <p:nvSpPr>
            <p:cNvPr id="76" name="Rectangle 46"/>
            <p:cNvSpPr>
              <a:spLocks noChangeArrowheads="1"/>
            </p:cNvSpPr>
            <p:nvPr/>
          </p:nvSpPr>
          <p:spPr bwMode="auto">
            <a:xfrm>
              <a:off x="6546055" y="3071377"/>
              <a:ext cx="358775" cy="360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7" name="Rectangle 42"/>
          <p:cNvSpPr>
            <a:spLocks noChangeArrowheads="1"/>
          </p:cNvSpPr>
          <p:nvPr/>
        </p:nvSpPr>
        <p:spPr bwMode="auto">
          <a:xfrm>
            <a:off x="22248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8" name="Rectangle 60"/>
          <p:cNvSpPr>
            <a:spLocks noChangeArrowheads="1"/>
          </p:cNvSpPr>
          <p:nvPr/>
        </p:nvSpPr>
        <p:spPr bwMode="auto">
          <a:xfrm>
            <a:off x="3304380" y="3453374"/>
            <a:ext cx="358775" cy="360363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9" name="Rectangle 61"/>
          <p:cNvSpPr>
            <a:spLocks noChangeArrowheads="1"/>
          </p:cNvSpPr>
          <p:nvPr/>
        </p:nvSpPr>
        <p:spPr bwMode="auto">
          <a:xfrm>
            <a:off x="29440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0" name="Rectangle 62"/>
          <p:cNvSpPr>
            <a:spLocks noChangeArrowheads="1"/>
          </p:cNvSpPr>
          <p:nvPr/>
        </p:nvSpPr>
        <p:spPr bwMode="auto">
          <a:xfrm>
            <a:off x="2585242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1" name="Rectangle 63"/>
          <p:cNvSpPr>
            <a:spLocks noChangeArrowheads="1"/>
          </p:cNvSpPr>
          <p:nvPr/>
        </p:nvSpPr>
        <p:spPr bwMode="auto">
          <a:xfrm>
            <a:off x="1504155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2" name="Rectangle 64"/>
          <p:cNvSpPr>
            <a:spLocks noChangeArrowheads="1"/>
          </p:cNvSpPr>
          <p:nvPr/>
        </p:nvSpPr>
        <p:spPr bwMode="auto">
          <a:xfrm>
            <a:off x="1864517" y="3453374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3" name="Oval 75"/>
          <p:cNvSpPr>
            <a:spLocks noChangeArrowheads="1"/>
          </p:cNvSpPr>
          <p:nvPr/>
        </p:nvSpPr>
        <p:spPr bwMode="auto">
          <a:xfrm>
            <a:off x="1072355" y="3453374"/>
            <a:ext cx="433387" cy="360363"/>
          </a:xfrm>
          <a:prstGeom prst="ellipse">
            <a:avLst/>
          </a:prstGeom>
          <a:solidFill>
            <a:srgbClr val="00FFFF"/>
          </a:solidFill>
          <a:ln w="9525">
            <a:pattFill prst="sphere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b="1" dirty="0"/>
              <a:t>7</a:t>
            </a:r>
          </a:p>
        </p:txBody>
      </p:sp>
      <p:sp>
        <p:nvSpPr>
          <p:cNvPr id="94" name="Rectangle 60"/>
          <p:cNvSpPr>
            <a:spLocks noChangeArrowheads="1"/>
          </p:cNvSpPr>
          <p:nvPr/>
        </p:nvSpPr>
        <p:spPr bwMode="auto">
          <a:xfrm>
            <a:off x="3663155" y="3454970"/>
            <a:ext cx="358775" cy="360363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5" name="Rectangle 60"/>
          <p:cNvSpPr>
            <a:spLocks noChangeArrowheads="1"/>
          </p:cNvSpPr>
          <p:nvPr/>
        </p:nvSpPr>
        <p:spPr bwMode="auto">
          <a:xfrm>
            <a:off x="4009765" y="3454970"/>
            <a:ext cx="3587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879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769</TotalTime>
  <Words>1288</Words>
  <Application>Microsoft Office PowerPoint</Application>
  <PresentationFormat>Экран (4:3)</PresentationFormat>
  <Paragraphs>531</Paragraphs>
  <Slides>33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Волна</vt:lpstr>
      <vt:lpstr>Презентация PowerPoint</vt:lpstr>
      <vt:lpstr>«Найди ошибки» </vt:lpstr>
      <vt:lpstr>Допущено 6 существенных ошибок:  </vt:lpstr>
      <vt:lpstr>Проверка знаний по пройденному материалу</vt:lpstr>
      <vt:lpstr>Разгадайте кроссворд</vt:lpstr>
      <vt:lpstr>Разгадайте кроссворд</vt:lpstr>
      <vt:lpstr>Разгадайте кроссворд</vt:lpstr>
      <vt:lpstr>Разгадайте кроссворд</vt:lpstr>
      <vt:lpstr>Разгадайте кроссворд</vt:lpstr>
      <vt:lpstr>Разгадайте кроссворд</vt:lpstr>
      <vt:lpstr>Разгадайте кроссворд</vt:lpstr>
      <vt:lpstr>Презентация PowerPoint</vt:lpstr>
      <vt:lpstr>Презентация PowerPoint</vt:lpstr>
      <vt:lpstr>Тема урока:  Создание таблиц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создания таблиц: </vt:lpstr>
      <vt:lpstr>Презентация PowerPoint</vt:lpstr>
      <vt:lpstr>Презентация PowerPoint</vt:lpstr>
      <vt:lpstr>Вопрос:</vt:lpstr>
      <vt:lpstr>Презентация PowerPoint</vt:lpstr>
      <vt:lpstr>Вопрос:</vt:lpstr>
      <vt:lpstr>Презентация PowerPoint</vt:lpstr>
      <vt:lpstr>Вопрос:</vt:lpstr>
      <vt:lpstr>Работа на компьютере  </vt:lpstr>
      <vt:lpstr>Презентация PowerPoint</vt:lpstr>
      <vt:lpstr>Дополнительное задание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«Найди ошибки»</dc:title>
  <dc:creator>Информатика</dc:creator>
  <cp:lastModifiedBy>Информатика</cp:lastModifiedBy>
  <cp:revision>58</cp:revision>
  <dcterms:created xsi:type="dcterms:W3CDTF">2015-01-25T09:35:05Z</dcterms:created>
  <dcterms:modified xsi:type="dcterms:W3CDTF">2015-02-04T20:03:24Z</dcterms:modified>
</cp:coreProperties>
</file>